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68" r:id="rId5"/>
    <p:sldId id="259" r:id="rId6"/>
    <p:sldId id="262" r:id="rId7"/>
    <p:sldId id="269" r:id="rId8"/>
    <p:sldId id="260" r:id="rId9"/>
    <p:sldId id="264" r:id="rId10"/>
    <p:sldId id="263" r:id="rId11"/>
    <p:sldId id="270" r:id="rId12"/>
    <p:sldId id="261" r:id="rId13"/>
    <p:sldId id="266"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FCFC"/>
    <a:srgbClr val="DE1D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28"/>
    <p:restoredTop sz="92166"/>
  </p:normalViewPr>
  <p:slideViewPr>
    <p:cSldViewPr snapToGrid="0" snapToObjects="1">
      <p:cViewPr>
        <p:scale>
          <a:sx n="80" d="100"/>
          <a:sy n="80" d="100"/>
        </p:scale>
        <p:origin x="184" y="6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tiff>
</file>

<file path=ppt/media/image11.tiff>
</file>

<file path=ppt/media/image12.png>
</file>

<file path=ppt/media/image13.tiff>
</file>

<file path=ppt/media/image14.tiff>
</file>

<file path=ppt/media/image15.png>
</file>

<file path=ppt/media/image16.tiff>
</file>

<file path=ppt/media/image17.png>
</file>

<file path=ppt/media/image18.png>
</file>

<file path=ppt/media/image19.png>
</file>

<file path=ppt/media/image2.png>
</file>

<file path=ppt/media/image20.png>
</file>

<file path=ppt/media/image21.tiff>
</file>

<file path=ppt/media/image22.tiff>
</file>

<file path=ppt/media/image23.png>
</file>

<file path=ppt/media/image24.tiff>
</file>

<file path=ppt/media/image25.tiff>
</file>

<file path=ppt/media/image26.png>
</file>

<file path=ppt/media/image27.png>
</file>

<file path=ppt/media/image3.tiff>
</file>

<file path=ppt/media/image4.tiff>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ACDC43-A7E0-144E-B76F-ED35DE5F6E4F}" type="datetimeFigureOut">
              <a:rPr lang="en-US" smtClean="0"/>
              <a:t>3/25/20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D02509-BCB7-E544-9AB2-01ED01F54B64}" type="slidenum">
              <a:rPr lang="en-US" smtClean="0"/>
              <a:t>‹#›</a:t>
            </a:fld>
            <a:endParaRPr lang="en-US"/>
          </a:p>
        </p:txBody>
      </p:sp>
    </p:spTree>
    <p:extLst>
      <p:ext uri="{BB962C8B-B14F-4D97-AF65-F5344CB8AC3E}">
        <p14:creationId xmlns:p14="http://schemas.microsoft.com/office/powerpoint/2010/main" val="1583100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D02509-BCB7-E544-9AB2-01ED01F54B64}" type="slidenum">
              <a:rPr lang="en-US" smtClean="0"/>
              <a:t>1</a:t>
            </a:fld>
            <a:endParaRPr lang="en-US"/>
          </a:p>
        </p:txBody>
      </p:sp>
    </p:spTree>
    <p:extLst>
      <p:ext uri="{BB962C8B-B14F-4D97-AF65-F5344CB8AC3E}">
        <p14:creationId xmlns:p14="http://schemas.microsoft.com/office/powerpoint/2010/main" val="857755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Sleep country has introduced several initiatives to keep up with the rapidly changing industry including; </a:t>
            </a:r>
          </a:p>
          <a:p>
            <a:r>
              <a:rPr lang="en-US" dirty="0"/>
              <a:t>1. The acquisition of </a:t>
            </a:r>
            <a:r>
              <a:rPr lang="en-US" dirty="0" err="1"/>
              <a:t>Endy</a:t>
            </a:r>
            <a:r>
              <a:rPr lang="en-US" dirty="0"/>
              <a:t> in 2018. This enabled Sleep Country to significantly increase their online reach while retaining their “Canadian” identity. There must be consideration for </a:t>
            </a:r>
            <a:r>
              <a:rPr lang="en-US" dirty="0" err="1"/>
              <a:t>Endy’s</a:t>
            </a:r>
            <a:r>
              <a:rPr lang="en-US" dirty="0"/>
              <a:t> primary market and a need to differentiate from this market such that the companies do not cannibalize sales from each other. </a:t>
            </a:r>
          </a:p>
          <a:p>
            <a:r>
              <a:rPr lang="en-US" dirty="0"/>
              <a:t>2. The introduction of new partnerships with mattress-in-the-box companies such as Simba has enabled them to expand their product selection. There is the opportunity to increase partnerships with sleep accessory products. </a:t>
            </a:r>
          </a:p>
          <a:p>
            <a:r>
              <a:rPr lang="en-US" dirty="0"/>
              <a:t>3. The launch of Sleep Country’s new ecommerce platform for online shopping. There is the potential for improvements to the branding of this website. </a:t>
            </a:r>
          </a:p>
        </p:txBody>
      </p:sp>
      <p:sp>
        <p:nvSpPr>
          <p:cNvPr id="4" name="Slide Number Placeholder 3"/>
          <p:cNvSpPr>
            <a:spLocks noGrp="1"/>
          </p:cNvSpPr>
          <p:nvPr>
            <p:ph type="sldNum" sz="quarter" idx="5"/>
          </p:nvPr>
        </p:nvSpPr>
        <p:spPr/>
        <p:txBody>
          <a:bodyPr/>
          <a:lstStyle/>
          <a:p>
            <a:fld id="{BAD02509-BCB7-E544-9AB2-01ED01F54B64}" type="slidenum">
              <a:rPr lang="en-US" smtClean="0"/>
              <a:t>13</a:t>
            </a:fld>
            <a:endParaRPr lang="en-US"/>
          </a:p>
        </p:txBody>
      </p:sp>
    </p:spTree>
    <p:extLst>
      <p:ext uri="{BB962C8B-B14F-4D97-AF65-F5344CB8AC3E}">
        <p14:creationId xmlns:p14="http://schemas.microsoft.com/office/powerpoint/2010/main" val="375291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Speaking Notes: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latin typeface="Open Sans" panose="020B0606030504020204" pitchFamily="34" charset="0"/>
                <a:ea typeface="Open Sans" panose="020B0606030504020204" pitchFamily="34" charset="0"/>
                <a:cs typeface="Open Sans" panose="020B0606030504020204" pitchFamily="34" charset="0"/>
              </a:rPr>
              <a:t>Sleep Country acquired online Mattress-in-a-Box-retailer </a:t>
            </a:r>
            <a:r>
              <a:rPr lang="en-US" dirty="0" err="1">
                <a:latin typeface="Open Sans" panose="020B0606030504020204" pitchFamily="34" charset="0"/>
                <a:ea typeface="Open Sans" panose="020B0606030504020204" pitchFamily="34" charset="0"/>
                <a:cs typeface="Open Sans" panose="020B0606030504020204" pitchFamily="34" charset="0"/>
              </a:rPr>
              <a:t>Endy</a:t>
            </a:r>
            <a:r>
              <a:rPr lang="en-US" dirty="0">
                <a:latin typeface="Open Sans" panose="020B0606030504020204" pitchFamily="34" charset="0"/>
                <a:ea typeface="Open Sans" panose="020B0606030504020204" pitchFamily="34" charset="0"/>
                <a:cs typeface="Open Sans" panose="020B0606030504020204" pitchFamily="34" charset="0"/>
              </a:rPr>
              <a:t> in 2018. The brands are to remain separate, and it is important to consider brand differentiation between them to prevent cannibalization of sales.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latin typeface="Open Sans" panose="020B0606030504020204" pitchFamily="34" charset="0"/>
                <a:ea typeface="Open Sans" panose="020B0606030504020204" pitchFamily="34" charset="0"/>
                <a:cs typeface="Open Sans" panose="020B0606030504020204" pitchFamily="34" charset="0"/>
              </a:rPr>
              <a:t>Sleep Country’s newest branding campaign focuses on being a total sleep solution provider. There is a new trend of high tech sleep accessories/wearables to monitor sleep patterns that could be important to include in the product line.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2200" dirty="0">
                <a:latin typeface="Open Sans" panose="020B0606030504020204" pitchFamily="34" charset="0"/>
                <a:ea typeface="Open Sans" panose="020B0606030504020204" pitchFamily="34" charset="0"/>
                <a:cs typeface="Open Sans" panose="020B0606030504020204" pitchFamily="34" charset="0"/>
              </a:rPr>
              <a:t>COIVID-19 will have significant impacts on consumer patterns(both during and after). First there will likely be a recession after the pandemic and reduced expenditure on luxury items (like mattresses). Secondly both during and after the pandemic is over there is likely to be increased health/sanitation concerns and heavier reliable on digital platforms while shopping.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2200" dirty="0">
                <a:latin typeface="Open Sans" panose="020B0606030504020204" pitchFamily="34" charset="0"/>
                <a:ea typeface="Open Sans" panose="020B0606030504020204" pitchFamily="34" charset="0"/>
                <a:cs typeface="Open Sans" panose="020B0606030504020204" pitchFamily="34" charset="0"/>
              </a:rPr>
              <a:t>Declining trend of Brick and </a:t>
            </a:r>
            <a:r>
              <a:rPr lang="en-US" sz="2200" dirty="0" err="1">
                <a:latin typeface="Open Sans" panose="020B0606030504020204" pitchFamily="34" charset="0"/>
                <a:ea typeface="Open Sans" panose="020B0606030504020204" pitchFamily="34" charset="0"/>
                <a:cs typeface="Open Sans" panose="020B0606030504020204" pitchFamily="34" charset="0"/>
              </a:rPr>
              <a:t>Morter</a:t>
            </a:r>
            <a:r>
              <a:rPr lang="en-US" sz="2200" dirty="0">
                <a:latin typeface="Open Sans" panose="020B0606030504020204" pitchFamily="34" charset="0"/>
                <a:ea typeface="Open Sans" panose="020B0606030504020204" pitchFamily="34" charset="0"/>
                <a:cs typeface="Open Sans" panose="020B0606030504020204" pitchFamily="34" charset="0"/>
              </a:rPr>
              <a:t> retail stores. Many stores have closed their physical presence (</a:t>
            </a:r>
            <a:r>
              <a:rPr lang="en-US" sz="2200" dirty="0" err="1">
                <a:latin typeface="Open Sans" panose="020B0606030504020204" pitchFamily="34" charset="0"/>
                <a:ea typeface="Open Sans" panose="020B0606030504020204" pitchFamily="34" charset="0"/>
                <a:cs typeface="Open Sans" panose="020B0606030504020204" pitchFamily="34" charset="0"/>
              </a:rPr>
              <a:t>eg</a:t>
            </a:r>
            <a:r>
              <a:rPr lang="en-US" sz="2200" dirty="0">
                <a:latin typeface="Open Sans" panose="020B0606030504020204" pitchFamily="34" charset="0"/>
                <a:ea typeface="Open Sans" panose="020B0606030504020204" pitchFamily="34" charset="0"/>
                <a:cs typeface="Open Sans" panose="020B0606030504020204" pitchFamily="34" charset="0"/>
              </a:rPr>
              <a:t> Forever 21), and instead moved operations online. New Brick and </a:t>
            </a:r>
            <a:r>
              <a:rPr lang="en-US" sz="2200" dirty="0" err="1">
                <a:latin typeface="Open Sans" panose="020B0606030504020204" pitchFamily="34" charset="0"/>
                <a:ea typeface="Open Sans" panose="020B0606030504020204" pitchFamily="34" charset="0"/>
                <a:cs typeface="Open Sans" panose="020B0606030504020204" pitchFamily="34" charset="0"/>
              </a:rPr>
              <a:t>Morter</a:t>
            </a:r>
            <a:r>
              <a:rPr lang="en-US" sz="2200" dirty="0">
                <a:latin typeface="Open Sans" panose="020B0606030504020204" pitchFamily="34" charset="0"/>
                <a:ea typeface="Open Sans" panose="020B0606030504020204" pitchFamily="34" charset="0"/>
                <a:cs typeface="Open Sans" panose="020B0606030504020204" pitchFamily="34" charset="0"/>
              </a:rPr>
              <a:t> stores that do open and succeed so so by transforming the retail experience into an interactive, experimental one (</a:t>
            </a:r>
            <a:r>
              <a:rPr lang="en-US" sz="2200" dirty="0" err="1">
                <a:latin typeface="Open Sans" panose="020B0606030504020204" pitchFamily="34" charset="0"/>
                <a:ea typeface="Open Sans" panose="020B0606030504020204" pitchFamily="34" charset="0"/>
                <a:cs typeface="Open Sans" panose="020B0606030504020204" pitchFamily="34" charset="0"/>
              </a:rPr>
              <a:t>eg</a:t>
            </a:r>
            <a:r>
              <a:rPr lang="en-US" sz="2200" dirty="0">
                <a:latin typeface="Open Sans" panose="020B0606030504020204" pitchFamily="34" charset="0"/>
                <a:ea typeface="Open Sans" panose="020B0606030504020204" pitchFamily="34" charset="0"/>
                <a:cs typeface="Open Sans" panose="020B0606030504020204" pitchFamily="34" charset="0"/>
              </a:rPr>
              <a:t> Glossier showroom in NY) as consumers are keeping more meaningful experiences.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latin typeface="Open Sans" panose="020B0606030504020204" pitchFamily="34" charset="0"/>
                <a:ea typeface="Open Sans" panose="020B0606030504020204" pitchFamily="34" charset="0"/>
                <a:cs typeface="Open Sans" panose="020B0606030504020204" pitchFamily="34" charset="0"/>
              </a:rPr>
              <a:t>Canadians are increasingly practicing conscious consumerism and have indicated a higher willingness to  pay for sustainable products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AD02509-BCB7-E544-9AB2-01ED01F54B64}" type="slidenum">
              <a:rPr lang="en-US" smtClean="0"/>
              <a:t>2</a:t>
            </a:fld>
            <a:endParaRPr lang="en-US"/>
          </a:p>
        </p:txBody>
      </p:sp>
    </p:spTree>
    <p:extLst>
      <p:ext uri="{BB962C8B-B14F-4D97-AF65-F5344CB8AC3E}">
        <p14:creationId xmlns:p14="http://schemas.microsoft.com/office/powerpoint/2010/main" val="572224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D02509-BCB7-E544-9AB2-01ED01F54B64}" type="slidenum">
              <a:rPr lang="en-US" smtClean="0"/>
              <a:t>4</a:t>
            </a:fld>
            <a:endParaRPr lang="en-US"/>
          </a:p>
        </p:txBody>
      </p:sp>
    </p:spTree>
    <p:extLst>
      <p:ext uri="{BB962C8B-B14F-4D97-AF65-F5344CB8AC3E}">
        <p14:creationId xmlns:p14="http://schemas.microsoft.com/office/powerpoint/2010/main" val="3006342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market for mattresses and related sleep products is generally all adults between 23-60 years. They can be further categorized into various segments with different needs and concerns. An additional analysis of demographic trends reveals: </a:t>
            </a:r>
          </a:p>
          <a:p>
            <a:pPr marL="228600" indent="-228600">
              <a:buAutoNum type="arabicPeriod"/>
            </a:pPr>
            <a:r>
              <a:rPr lang="en-US" dirty="0"/>
              <a:t>The largest demographic categories in Canada are 55- 59 and 25-29 years (3.7%) (Stats Canada). Thus, currently the young first time buyers and older buyers are important consumer segments. In the future, as the population ages the 20-40year old are likely to make up the largest consumer segment.</a:t>
            </a:r>
          </a:p>
          <a:p>
            <a:pPr marL="228600" indent="-228600">
              <a:buAutoNum type="arabicPeriod"/>
            </a:pPr>
            <a:r>
              <a:rPr lang="en-US" dirty="0"/>
              <a:t>Canada has seen steadily decreasing family sizes since the 1950’s with the family size of 2.57 according to the 2016 Census (Stats Canada). This means there may be a higher demand for smaller mattress sizes, and branding needs to be catered to the new “single” demographic.</a:t>
            </a:r>
          </a:p>
        </p:txBody>
      </p:sp>
      <p:sp>
        <p:nvSpPr>
          <p:cNvPr id="4" name="Slide Number Placeholder 3"/>
          <p:cNvSpPr>
            <a:spLocks noGrp="1"/>
          </p:cNvSpPr>
          <p:nvPr>
            <p:ph type="sldNum" sz="quarter" idx="5"/>
          </p:nvPr>
        </p:nvSpPr>
        <p:spPr/>
        <p:txBody>
          <a:bodyPr/>
          <a:lstStyle/>
          <a:p>
            <a:fld id="{BAD02509-BCB7-E544-9AB2-01ED01F54B64}" type="slidenum">
              <a:rPr lang="en-US" smtClean="0"/>
              <a:t>5</a:t>
            </a:fld>
            <a:endParaRPr lang="en-US"/>
          </a:p>
        </p:txBody>
      </p:sp>
    </p:spTree>
    <p:extLst>
      <p:ext uri="{BB962C8B-B14F-4D97-AF65-F5344CB8AC3E}">
        <p14:creationId xmlns:p14="http://schemas.microsoft.com/office/powerpoint/2010/main" val="27572687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Between 2014 - 2015 there was a 10% increase in the number of Canadians reporting they will be willing to pay more for sustainable products (Neilson). This has lead to a new line of sustainable clothing/products such as Parachute in the US that makes biodegradable Mattresses. </a:t>
            </a:r>
          </a:p>
          <a:p>
            <a:pPr marL="228600" indent="-228600">
              <a:buAutoNum type="arabicPeriod"/>
            </a:pPr>
            <a:r>
              <a:rPr lang="en-US" dirty="0"/>
              <a:t>There is an increasing trend of personalization of products to suit a users unique needs. This has been reflected in Sleep Country’s Campaign that enables customers to be matches with their perfect bed. </a:t>
            </a:r>
          </a:p>
          <a:p>
            <a:pPr marL="228600" indent="-228600">
              <a:buAutoNum type="arabicPeriod"/>
            </a:pPr>
            <a:r>
              <a:rPr lang="en-US" dirty="0"/>
              <a:t>Renewed interest in products that enable wellness such as fit bits, ergometric chairs, and sleep wearables such as rings and wristwatches that monitor sleep. This is a positive trend for sleep country and an opportunity to expand their product line to include devices like </a:t>
            </a:r>
            <a:r>
              <a:rPr lang="en-US" dirty="0" err="1"/>
              <a:t>Oura</a:t>
            </a:r>
            <a:r>
              <a:rPr lang="en-US" dirty="0"/>
              <a:t> rings and CBD gummies.</a:t>
            </a:r>
          </a:p>
          <a:p>
            <a:pPr marL="228600" indent="-228600">
              <a:buAutoNum type="arabicPeriod"/>
            </a:pPr>
            <a:r>
              <a:rPr lang="en-US" dirty="0"/>
              <a:t>On the other hand, retail has increasingly shifted online, a trend likely to be be strengthened by COVID-19. This may pose a threat to Sleep country’s many brick and mortar stores.  </a:t>
            </a:r>
          </a:p>
          <a:p>
            <a:pPr marL="228600" indent="-228600">
              <a:buAutoNum type="arabicPeriod"/>
            </a:pPr>
            <a:r>
              <a:rPr lang="en-US" dirty="0"/>
              <a:t>There is increasing housing unaffordability in Canada for the past few years, and this is likely to worsen in the aftermath of COVID-19. Since housing affordability is correlated with mattresses sales, there may be a decrease in mattress sales in the coming year. </a:t>
            </a:r>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AD02509-BCB7-E544-9AB2-01ED01F54B64}" type="slidenum">
              <a:rPr lang="en-US" smtClean="0"/>
              <a:t>6</a:t>
            </a:fld>
            <a:endParaRPr lang="en-US"/>
          </a:p>
        </p:txBody>
      </p:sp>
    </p:spTree>
    <p:extLst>
      <p:ext uri="{BB962C8B-B14F-4D97-AF65-F5344CB8AC3E}">
        <p14:creationId xmlns:p14="http://schemas.microsoft.com/office/powerpoint/2010/main" val="7075570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the past 10 years, there has been the rapid increase in mattresses retailers. Sleep Country’s competitors can be classified by their level of specialization and digital presence. </a:t>
            </a:r>
          </a:p>
          <a:p>
            <a:pPr marL="228600" indent="-228600">
              <a:buAutoNum type="arabicPeriod"/>
            </a:pPr>
            <a:r>
              <a:rPr lang="en-US" dirty="0"/>
              <a:t>First there are generalized departmental stores such as Hudson’s Bay and Indigo. These are often partners with Sleep Country and not their direct competition. </a:t>
            </a:r>
          </a:p>
          <a:p>
            <a:pPr marL="228600" indent="-228600">
              <a:buAutoNum type="arabicPeriod"/>
            </a:pPr>
            <a:r>
              <a:rPr lang="en-US" dirty="0"/>
              <a:t>Second, there are low-cost full-line furniture retailers such as Ikea, Best buy, Costco and Walmart. They sell a variety of furniture and are in direct competition with Sleep Country. </a:t>
            </a:r>
          </a:p>
          <a:p>
            <a:pPr marL="228600" indent="-228600">
              <a:buAutoNum type="arabicPeriod"/>
            </a:pPr>
            <a:r>
              <a:rPr lang="en-US" dirty="0"/>
              <a:t>Third, there are regional specialist mattress retailers that provide specialized mattresses to their municipalities. They are small in scale and do not provide much competition. </a:t>
            </a:r>
          </a:p>
          <a:p>
            <a:pPr marL="228600" indent="-228600">
              <a:buAutoNum type="arabicPeriod"/>
            </a:pPr>
            <a:r>
              <a:rPr lang="en-US" dirty="0"/>
              <a:t>On the other side, there are online retailers. Amazon is the dominant generalized online retailer that customers buy mattresses from. This is not in direct competition with Sleep Country. </a:t>
            </a:r>
          </a:p>
          <a:p>
            <a:pPr marL="228600" indent="-228600">
              <a:buAutoNum type="arabicPeriod"/>
            </a:pPr>
            <a:r>
              <a:rPr lang="en-US" dirty="0"/>
              <a:t>Lastly, there have been a surge on online specialty mattress retailers such as Casper, parachute, Tuft, Needle </a:t>
            </a:r>
            <a:r>
              <a:rPr lang="en-US" dirty="0" err="1"/>
              <a:t>etc</a:t>
            </a:r>
            <a:r>
              <a:rPr lang="en-US" dirty="0"/>
              <a:t> (primarily in the states, but likely to expand geographic reach). These provide very high convenience of buying/returning, are in direct competition with sleep country.  </a:t>
            </a:r>
          </a:p>
        </p:txBody>
      </p:sp>
      <p:sp>
        <p:nvSpPr>
          <p:cNvPr id="4" name="Slide Number Placeholder 3"/>
          <p:cNvSpPr>
            <a:spLocks noGrp="1"/>
          </p:cNvSpPr>
          <p:nvPr>
            <p:ph type="sldNum" sz="quarter" idx="5"/>
          </p:nvPr>
        </p:nvSpPr>
        <p:spPr/>
        <p:txBody>
          <a:bodyPr/>
          <a:lstStyle/>
          <a:p>
            <a:fld id="{BAD02509-BCB7-E544-9AB2-01ED01F54B64}" type="slidenum">
              <a:rPr lang="en-US" smtClean="0"/>
              <a:t>8</a:t>
            </a:fld>
            <a:endParaRPr lang="en-US"/>
          </a:p>
        </p:txBody>
      </p:sp>
    </p:spTree>
    <p:extLst>
      <p:ext uri="{BB962C8B-B14F-4D97-AF65-F5344CB8AC3E}">
        <p14:creationId xmlns:p14="http://schemas.microsoft.com/office/powerpoint/2010/main" val="1902853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growth of these online specialty retailers have been coupled with three major industry trends; </a:t>
            </a:r>
          </a:p>
          <a:p>
            <a:pPr marL="228600" indent="-228600">
              <a:buAutoNum type="arabicPeriod"/>
            </a:pPr>
            <a:r>
              <a:rPr lang="en-US" dirty="0"/>
              <a:t>The use of mattress-in-a-box delivery such that it is easy to package and transport mattresses. This address a lot of the transportation concerns first time, young buyers have. Sleep Country does offer this through its Bloom Mattress line. </a:t>
            </a:r>
          </a:p>
          <a:p>
            <a:pPr marL="228600" indent="-228600">
              <a:buAutoNum type="arabicPeriod"/>
            </a:pPr>
            <a:r>
              <a:rPr lang="en-US" dirty="0"/>
              <a:t>The ability to try a mattress after purchase for a period of time to ensure consumer satisfaction. This ease is not offered by Sleep Country that currently only offers exchanges (no cashback). A scan of reddit posts reveals that this process is rather cumbersome and there is some customer dissatisfaction related to the return/exchange process. </a:t>
            </a:r>
          </a:p>
          <a:p>
            <a:pPr marL="228600" indent="-228600">
              <a:buAutoNum type="arabicPeriod"/>
            </a:pPr>
            <a:r>
              <a:rPr lang="en-US" dirty="0"/>
              <a:t>Increased transparency about the product specifications, information about different materials and technology, and “science based” reviewed. This has been bolstered by mattress review websites that customers reply on when making decisions. </a:t>
            </a:r>
          </a:p>
        </p:txBody>
      </p:sp>
      <p:sp>
        <p:nvSpPr>
          <p:cNvPr id="4" name="Slide Number Placeholder 3"/>
          <p:cNvSpPr>
            <a:spLocks noGrp="1"/>
          </p:cNvSpPr>
          <p:nvPr>
            <p:ph type="sldNum" sz="quarter" idx="5"/>
          </p:nvPr>
        </p:nvSpPr>
        <p:spPr/>
        <p:txBody>
          <a:bodyPr/>
          <a:lstStyle/>
          <a:p>
            <a:fld id="{BAD02509-BCB7-E544-9AB2-01ED01F54B64}" type="slidenum">
              <a:rPr lang="en-US" smtClean="0"/>
              <a:t>9</a:t>
            </a:fld>
            <a:endParaRPr lang="en-US"/>
          </a:p>
        </p:txBody>
      </p:sp>
    </p:spTree>
    <p:extLst>
      <p:ext uri="{BB962C8B-B14F-4D97-AF65-F5344CB8AC3E}">
        <p14:creationId xmlns:p14="http://schemas.microsoft.com/office/powerpoint/2010/main" val="3873655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excellent eye catching mattress campaign is </a:t>
            </a:r>
            <a:r>
              <a:rPr lang="en-US" dirty="0" err="1"/>
              <a:t>Caspers</a:t>
            </a:r>
            <a:r>
              <a:rPr lang="en-US" dirty="0"/>
              <a:t>’ transit campaign. It forces users to think and interact with the advertisement and thus captures their attention for a longer time. </a:t>
            </a:r>
          </a:p>
        </p:txBody>
      </p:sp>
      <p:sp>
        <p:nvSpPr>
          <p:cNvPr id="4" name="Slide Number Placeholder 3"/>
          <p:cNvSpPr>
            <a:spLocks noGrp="1"/>
          </p:cNvSpPr>
          <p:nvPr>
            <p:ph type="sldNum" sz="quarter" idx="5"/>
          </p:nvPr>
        </p:nvSpPr>
        <p:spPr/>
        <p:txBody>
          <a:bodyPr/>
          <a:lstStyle/>
          <a:p>
            <a:fld id="{BAD02509-BCB7-E544-9AB2-01ED01F54B64}" type="slidenum">
              <a:rPr lang="en-US" smtClean="0"/>
              <a:t>10</a:t>
            </a:fld>
            <a:endParaRPr lang="en-US"/>
          </a:p>
        </p:txBody>
      </p:sp>
    </p:spTree>
    <p:extLst>
      <p:ext uri="{BB962C8B-B14F-4D97-AF65-F5344CB8AC3E}">
        <p14:creationId xmlns:p14="http://schemas.microsoft.com/office/powerpoint/2010/main" val="23550012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brand has performance relatively well in the past year. </a:t>
            </a:r>
          </a:p>
          <a:p>
            <a:pPr marL="228600" indent="-228600">
              <a:buAutoNum type="arabicPeriod"/>
            </a:pPr>
            <a:r>
              <a:rPr lang="en-US" dirty="0"/>
              <a:t>It enjoys a 31% market share in the Canadian mattress market. </a:t>
            </a:r>
          </a:p>
          <a:p>
            <a:pPr marL="228600" indent="-228600">
              <a:buAutoNum type="arabicPeriod"/>
            </a:pPr>
            <a:r>
              <a:rPr lang="en-US" dirty="0"/>
              <a:t>Sleep Country opened and renovated a combination of 49 stores in 2018. This includes the opening of 17 new stores, 4 of which were in enclosed malls. I would caution against brick and mortar expansions as they  is likely to decline in the coming years. Instead, there is the opportunity for many of these stores to be transformed into experiential stores for customers to try </a:t>
            </a:r>
            <a:r>
              <a:rPr lang="en-US" dirty="0" err="1"/>
              <a:t>producst</a:t>
            </a:r>
            <a:r>
              <a:rPr lang="en-US" dirty="0"/>
              <a:t> (as opposed to being a main point for sale). This analysis is strengthened by a decrease of 0.2% in sale store sales last year. </a:t>
            </a:r>
          </a:p>
          <a:p>
            <a:pPr marL="228600" indent="-228600">
              <a:buAutoNum type="arabicPeriod"/>
            </a:pPr>
            <a:r>
              <a:rPr lang="en-US" dirty="0"/>
              <a:t>Sleep Country’s stock price decreased in September 2018 following the release of disappointing quarterly earnings. This stock price has not rebounded since then. Recently with the COVID-19 crisis stock prices have plummeted, but this is anticipated to be a short term decline. This overall indicates declining </a:t>
            </a:r>
            <a:r>
              <a:rPr lang="en-US" dirty="0" err="1"/>
              <a:t>inverstor</a:t>
            </a:r>
            <a:r>
              <a:rPr lang="en-US" dirty="0"/>
              <a:t> confidence in traditional mattress retailers. </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AD02509-BCB7-E544-9AB2-01ED01F54B64}" type="slidenum">
              <a:rPr lang="en-US" smtClean="0"/>
              <a:t>12</a:t>
            </a:fld>
            <a:endParaRPr lang="en-US"/>
          </a:p>
        </p:txBody>
      </p:sp>
    </p:spTree>
    <p:extLst>
      <p:ext uri="{BB962C8B-B14F-4D97-AF65-F5344CB8AC3E}">
        <p14:creationId xmlns:p14="http://schemas.microsoft.com/office/powerpoint/2010/main" val="2049171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C6419-8C53-0E41-8E9A-0A20852EC5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E078680-3CF9-7B45-83DC-1856D75339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3520465-F5B5-7A41-8813-CD6D1EEE72C9}"/>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5" name="Footer Placeholder 4">
            <a:extLst>
              <a:ext uri="{FF2B5EF4-FFF2-40B4-BE49-F238E27FC236}">
                <a16:creationId xmlns:a16="http://schemas.microsoft.com/office/drawing/2014/main" id="{333B647E-B419-C341-BF82-39A3FD5E3A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29605D-D518-824A-85F6-777DDDEA9733}"/>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1777341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631AF-56F1-2A4F-9001-06786F5BE7C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EDEC90-528F-734E-8602-57FF7932E6C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7FCAF3-10EC-9045-9B46-EA3D18347DE8}"/>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5" name="Footer Placeholder 4">
            <a:extLst>
              <a:ext uri="{FF2B5EF4-FFF2-40B4-BE49-F238E27FC236}">
                <a16:creationId xmlns:a16="http://schemas.microsoft.com/office/drawing/2014/main" id="{17858CB0-3A69-C242-A4A4-893BDEA43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3164F2-3938-E642-9B8C-11C43A32282A}"/>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2277575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0BC795-8206-3546-97D0-C720A41986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20A0509-D483-6B4F-8A48-3362610F79D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B6757E-59E7-6A42-A374-2AA0CB02994E}"/>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5" name="Footer Placeholder 4">
            <a:extLst>
              <a:ext uri="{FF2B5EF4-FFF2-40B4-BE49-F238E27FC236}">
                <a16:creationId xmlns:a16="http://schemas.microsoft.com/office/drawing/2014/main" id="{D44D59C8-03F4-2640-8F42-0A9947D10D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8205BF-BCFC-F248-9F34-8673C9F20129}"/>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180640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06C82-3451-F84E-BA3E-05F699790E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C07FDE-5FB9-014D-9122-1F08AF1E2CB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2A4CDA-5520-3048-92A3-5A79034DE4A9}"/>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5" name="Footer Placeholder 4">
            <a:extLst>
              <a:ext uri="{FF2B5EF4-FFF2-40B4-BE49-F238E27FC236}">
                <a16:creationId xmlns:a16="http://schemas.microsoft.com/office/drawing/2014/main" id="{D2DF1001-5F0A-E843-AD41-90016B2B48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0D197F-AA2C-4D47-ACDD-89F212CA3E72}"/>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875619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E960C-F588-604E-9EB7-058A179F46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C5410D3-C2C2-9D49-BFFB-68A8F9DF6D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E5C8048-92F5-364C-ACA1-4C15BCA9DF32}"/>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5" name="Footer Placeholder 4">
            <a:extLst>
              <a:ext uri="{FF2B5EF4-FFF2-40B4-BE49-F238E27FC236}">
                <a16:creationId xmlns:a16="http://schemas.microsoft.com/office/drawing/2014/main" id="{64D1BB59-BBA0-9642-A885-3D01F83890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5E9FB2-54B4-084D-ACF0-10C742C9D869}"/>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2419706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BE2D8-8E65-BB4B-A954-A8122FF565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81EABD-94ED-3641-BEFB-93C31B6997A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48BE1B-567B-024E-A185-6C5622D2725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284D1D-1BA2-7647-BC6A-6E8FE2220A93}"/>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6" name="Footer Placeholder 5">
            <a:extLst>
              <a:ext uri="{FF2B5EF4-FFF2-40B4-BE49-F238E27FC236}">
                <a16:creationId xmlns:a16="http://schemas.microsoft.com/office/drawing/2014/main" id="{5BF5F268-3AEC-8A40-B7AA-47F63DA099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B047A-5CC1-D449-8DA6-D4403FE8E330}"/>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3068873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73B8-2B5C-B24D-8946-07123E736DD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510F7E2-7E92-D74E-9AB8-C8037E83DE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494CD47-3523-3243-84A8-A739EF83A8F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BF5604-2846-A843-8AF4-2C3896B3E7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5A63C83-19D5-FF4C-A5B3-44E92AA56BC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EFC93E-291E-414A-A7A1-D0E0BB3E9E50}"/>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8" name="Footer Placeholder 7">
            <a:extLst>
              <a:ext uri="{FF2B5EF4-FFF2-40B4-BE49-F238E27FC236}">
                <a16:creationId xmlns:a16="http://schemas.microsoft.com/office/drawing/2014/main" id="{AFF6DE5B-1470-A143-B830-2193D06BC9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9438A5-E093-ED44-A318-3AA813E92603}"/>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3217460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5470C-6657-3142-BD2D-2245C6F343F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C05265-4C60-2A40-B596-5C95F1CB2F49}"/>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4" name="Footer Placeholder 3">
            <a:extLst>
              <a:ext uri="{FF2B5EF4-FFF2-40B4-BE49-F238E27FC236}">
                <a16:creationId xmlns:a16="http://schemas.microsoft.com/office/drawing/2014/main" id="{C1F6982C-804E-834D-B54F-A78B27A91E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4B3722-CE44-2246-B55D-D008A6635D04}"/>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1371573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457391-F07F-DE4B-8B3D-578EB6DC0C54}"/>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3" name="Footer Placeholder 2">
            <a:extLst>
              <a:ext uri="{FF2B5EF4-FFF2-40B4-BE49-F238E27FC236}">
                <a16:creationId xmlns:a16="http://schemas.microsoft.com/office/drawing/2014/main" id="{CA2B4231-7E5C-1C42-82F9-015244AB76E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FA5BC-9E95-D845-ABD4-8C7B8DB86BD7}"/>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1498810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817F7-4387-244F-A04C-46A00AE76A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7298340-B419-FF4D-AE63-14FB423A23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F51393-B12A-1346-B788-5D29ADD0D4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D2D92F0-3FA9-6043-A6D1-C12E461BEEED}"/>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6" name="Footer Placeholder 5">
            <a:extLst>
              <a:ext uri="{FF2B5EF4-FFF2-40B4-BE49-F238E27FC236}">
                <a16:creationId xmlns:a16="http://schemas.microsoft.com/office/drawing/2014/main" id="{6A53324C-85AB-F345-88CE-E18BAC0143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E69491-728D-5540-9775-DBBC37F4B56F}"/>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2211253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1EEB8-7197-A34F-BB95-4E73D091CC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52147D-C8B9-2E48-88DF-D9FCFD2A8E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F25A79-F677-FF47-B54C-60FD991CAD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DBD3477-3690-0645-80A2-9AE44E63E59F}"/>
              </a:ext>
            </a:extLst>
          </p:cNvPr>
          <p:cNvSpPr>
            <a:spLocks noGrp="1"/>
          </p:cNvSpPr>
          <p:nvPr>
            <p:ph type="dt" sz="half" idx="10"/>
          </p:nvPr>
        </p:nvSpPr>
        <p:spPr/>
        <p:txBody>
          <a:bodyPr/>
          <a:lstStyle/>
          <a:p>
            <a:fld id="{DBAC35CC-8ADC-9440-A11A-469C78C1D812}" type="datetimeFigureOut">
              <a:rPr lang="en-US" smtClean="0"/>
              <a:t>3/25/20</a:t>
            </a:fld>
            <a:endParaRPr lang="en-US"/>
          </a:p>
        </p:txBody>
      </p:sp>
      <p:sp>
        <p:nvSpPr>
          <p:cNvPr id="6" name="Footer Placeholder 5">
            <a:extLst>
              <a:ext uri="{FF2B5EF4-FFF2-40B4-BE49-F238E27FC236}">
                <a16:creationId xmlns:a16="http://schemas.microsoft.com/office/drawing/2014/main" id="{E095C4B7-2405-9144-BCCA-9595018F68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C4629C-E0C1-D945-9B20-0E50B50F3FD3}"/>
              </a:ext>
            </a:extLst>
          </p:cNvPr>
          <p:cNvSpPr>
            <a:spLocks noGrp="1"/>
          </p:cNvSpPr>
          <p:nvPr>
            <p:ph type="sldNum" sz="quarter" idx="12"/>
          </p:nvPr>
        </p:nvSpPr>
        <p:spPr/>
        <p:txBody>
          <a:bodyPr/>
          <a:lstStyle/>
          <a:p>
            <a:fld id="{DD43F765-E03D-2248-B795-B30374FADE76}" type="slidenum">
              <a:rPr lang="en-US" smtClean="0"/>
              <a:t>‹#›</a:t>
            </a:fld>
            <a:endParaRPr lang="en-US"/>
          </a:p>
        </p:txBody>
      </p:sp>
    </p:spTree>
    <p:extLst>
      <p:ext uri="{BB962C8B-B14F-4D97-AF65-F5344CB8AC3E}">
        <p14:creationId xmlns:p14="http://schemas.microsoft.com/office/powerpoint/2010/main" val="405018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11F890-514D-594F-AC71-35FADF0533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EE8AEC-E6CF-A44A-A411-8FDA3E5526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E795B2-744B-A84A-965A-2AC768E763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AC35CC-8ADC-9440-A11A-469C78C1D812}" type="datetimeFigureOut">
              <a:rPr lang="en-US" smtClean="0"/>
              <a:t>3/25/20</a:t>
            </a:fld>
            <a:endParaRPr lang="en-US"/>
          </a:p>
        </p:txBody>
      </p:sp>
      <p:sp>
        <p:nvSpPr>
          <p:cNvPr id="5" name="Footer Placeholder 4">
            <a:extLst>
              <a:ext uri="{FF2B5EF4-FFF2-40B4-BE49-F238E27FC236}">
                <a16:creationId xmlns:a16="http://schemas.microsoft.com/office/drawing/2014/main" id="{8EF39C03-78B6-AF45-A500-CC54B57609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03E157C-435A-5144-A7D1-16FE395E38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43F765-E03D-2248-B795-B30374FADE76}" type="slidenum">
              <a:rPr lang="en-US" smtClean="0"/>
              <a:t>‹#›</a:t>
            </a:fld>
            <a:endParaRPr lang="en-US"/>
          </a:p>
        </p:txBody>
      </p:sp>
    </p:spTree>
    <p:extLst>
      <p:ext uri="{BB962C8B-B14F-4D97-AF65-F5344CB8AC3E}">
        <p14:creationId xmlns:p14="http://schemas.microsoft.com/office/powerpoint/2010/main" val="16000422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tiff"/><Relationship Id="rId4" Type="http://schemas.openxmlformats.org/officeDocument/2006/relationships/image" Target="../media/image24.tiff"/></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7.png"/><Relationship Id="rId1" Type="http://schemas.openxmlformats.org/officeDocument/2006/relationships/slideLayout" Target="../slideLayouts/slideLayout2.xml"/><Relationship Id="rId4" Type="http://schemas.microsoft.com/office/2007/relationships/hdphoto" Target="../media/hdphoto6.wdp"/></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7"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3.xml.rels><?xml version="1.0" encoding="UTF-8" standalone="yes"?>
<Relationships xmlns="http://schemas.openxmlformats.org/package/2006/relationships"><Relationship Id="rId2" Type="http://schemas.openxmlformats.org/officeDocument/2006/relationships/hyperlink" Target="https://www.mintel.com/blog/consumer-market-news/covid-19-pandemic-here-and-now-how-consumers-and-industries-are-reacting-in-the-u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_rels/slide6.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tiff"/><Relationship Id="rId5" Type="http://schemas.openxmlformats.org/officeDocument/2006/relationships/image" Target="../media/image13.tiff"/><Relationship Id="rId4" Type="http://schemas.microsoft.com/office/2007/relationships/hdphoto" Target="../media/hdphoto2.wdp"/><Relationship Id="rId9" Type="http://schemas.openxmlformats.org/officeDocument/2006/relationships/image" Target="../media/image16.tiff"/></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9.png"/><Relationship Id="rId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8193253-4F37-C841-8FE6-234C35CFC198}"/>
              </a:ext>
            </a:extLst>
          </p:cNvPr>
          <p:cNvPicPr>
            <a:picLocks noChangeAspect="1"/>
          </p:cNvPicPr>
          <p:nvPr/>
        </p:nvPicPr>
        <p:blipFill rotWithShape="1">
          <a:blip r:embed="rId3">
            <a:extLst>
              <a:ext uri="{BEBA8EAE-BF5A-486C-A8C5-ECC9F3942E4B}">
                <a14:imgProps xmlns:a14="http://schemas.microsoft.com/office/drawing/2010/main">
                  <a14:imgLayer>
                    <a14:imgEffect>
                      <a14:brightnessContrast bright="-40000" contrast="40000"/>
                    </a14:imgEffect>
                  </a14:imgLayer>
                </a14:imgProps>
              </a:ext>
            </a:extLst>
          </a:blip>
          <a:srcRect b="25074"/>
          <a:stretch/>
        </p:blipFill>
        <p:spPr>
          <a:xfrm>
            <a:off x="0" y="0"/>
            <a:ext cx="12192000" cy="6858000"/>
          </a:xfrm>
          <a:prstGeom prst="rect">
            <a:avLst/>
          </a:prstGeom>
        </p:spPr>
      </p:pic>
      <p:sp>
        <p:nvSpPr>
          <p:cNvPr id="3" name="Subtitle 2">
            <a:extLst>
              <a:ext uri="{FF2B5EF4-FFF2-40B4-BE49-F238E27FC236}">
                <a16:creationId xmlns:a16="http://schemas.microsoft.com/office/drawing/2014/main" id="{67498C09-DA60-B348-8623-B7D8155210B0}"/>
              </a:ext>
            </a:extLst>
          </p:cNvPr>
          <p:cNvSpPr>
            <a:spLocks noGrp="1"/>
          </p:cNvSpPr>
          <p:nvPr>
            <p:ph type="subTitle" idx="1"/>
          </p:nvPr>
        </p:nvSpPr>
        <p:spPr>
          <a:xfrm>
            <a:off x="9383829" y="6059834"/>
            <a:ext cx="2407920" cy="581342"/>
          </a:xfrm>
        </p:spPr>
        <p:txBody>
          <a:bodyPr/>
          <a:lstStyle/>
          <a:p>
            <a:r>
              <a:rPr lang="en-US" i="1" dirty="0">
                <a:solidFill>
                  <a:schemeClr val="bg1"/>
                </a:solidFill>
                <a:latin typeface="Open Sans" panose="020B0606030504020204" pitchFamily="34" charset="0"/>
                <a:ea typeface="Open Sans" panose="020B0606030504020204" pitchFamily="34" charset="0"/>
                <a:cs typeface="Open Sans" panose="020B0606030504020204" pitchFamily="34" charset="0"/>
              </a:rPr>
              <a:t>By: Siya Agarwal</a:t>
            </a:r>
          </a:p>
        </p:txBody>
      </p:sp>
      <p:pic>
        <p:nvPicPr>
          <p:cNvPr id="6" name="Picture 5">
            <a:extLst>
              <a:ext uri="{FF2B5EF4-FFF2-40B4-BE49-F238E27FC236}">
                <a16:creationId xmlns:a16="http://schemas.microsoft.com/office/drawing/2014/main" id="{3893B45C-20E4-8F4E-BB10-A3DDA45F5FA3}"/>
              </a:ext>
            </a:extLst>
          </p:cNvPr>
          <p:cNvPicPr>
            <a:picLocks noChangeAspect="1"/>
          </p:cNvPicPr>
          <p:nvPr/>
        </p:nvPicPr>
        <p:blipFill>
          <a:blip r:embed="rId4">
            <a:biLevel thresh="25000"/>
            <a:extLst>
              <a:ext uri="{BEBA8EAE-BF5A-486C-A8C5-ECC9F3942E4B}">
                <a14:imgProps xmlns:a14="http://schemas.microsoft.com/office/drawing/2010/main">
                  <a14:imgLayer r:embed="rId5">
                    <a14:imgEffect>
                      <a14:backgroundRemoval t="3145" b="100000" l="0" r="99625"/>
                    </a14:imgEffect>
                    <a14:imgEffect>
                      <a14:saturation sat="0"/>
                    </a14:imgEffect>
                  </a14:imgLayer>
                </a14:imgProps>
              </a:ext>
            </a:extLst>
          </a:blip>
          <a:stretch>
            <a:fillRect/>
          </a:stretch>
        </p:blipFill>
        <p:spPr>
          <a:xfrm>
            <a:off x="6785810" y="4939284"/>
            <a:ext cx="5124898" cy="1019848"/>
          </a:xfrm>
          <a:prstGeom prst="rect">
            <a:avLst/>
          </a:prstGeom>
        </p:spPr>
      </p:pic>
    </p:spTree>
    <p:extLst>
      <p:ext uri="{BB962C8B-B14F-4D97-AF65-F5344CB8AC3E}">
        <p14:creationId xmlns:p14="http://schemas.microsoft.com/office/powerpoint/2010/main" val="3934259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F586A-9199-F142-AE03-D5ADFA2299EA}"/>
              </a:ext>
            </a:extLst>
          </p:cNvPr>
          <p:cNvSpPr>
            <a:spLocks noGrp="1"/>
          </p:cNvSpPr>
          <p:nvPr>
            <p:ph type="title"/>
          </p:nvPr>
        </p:nvSpPr>
        <p:spPr>
          <a:xfrm>
            <a:off x="685750" y="432256"/>
            <a:ext cx="8078608" cy="1056302"/>
          </a:xfrm>
        </p:spPr>
        <p:txBody>
          <a:bodyPr>
            <a:normAutofit/>
          </a:bodyPr>
          <a:lstStyle/>
          <a:p>
            <a:r>
              <a:rPr lang="en-US" sz="3600" b="1" dirty="0">
                <a:solidFill>
                  <a:srgbClr val="C00000"/>
                </a:solidFill>
                <a:latin typeface="Open Sans ExtraBold" panose="020B0606030504020204" pitchFamily="34" charset="0"/>
                <a:ea typeface="Open Sans ExtraBold" panose="020B0606030504020204" pitchFamily="34" charset="0"/>
                <a:cs typeface="Open Sans ExtraBold" panose="020B0606030504020204" pitchFamily="34" charset="0"/>
              </a:rPr>
              <a:t>2.3 Inspirational Campaign </a:t>
            </a:r>
          </a:p>
        </p:txBody>
      </p:sp>
      <p:pic>
        <p:nvPicPr>
          <p:cNvPr id="9" name="Picture 8">
            <a:extLst>
              <a:ext uri="{FF2B5EF4-FFF2-40B4-BE49-F238E27FC236}">
                <a16:creationId xmlns:a16="http://schemas.microsoft.com/office/drawing/2014/main" id="{F7F32F0F-42F0-DC45-ADC7-FBF30AFC3699}"/>
              </a:ext>
            </a:extLst>
          </p:cNvPr>
          <p:cNvPicPr>
            <a:picLocks noChangeAspect="1"/>
          </p:cNvPicPr>
          <p:nvPr/>
        </p:nvPicPr>
        <p:blipFill>
          <a:blip r:embed="rId3"/>
          <a:stretch>
            <a:fillRect/>
          </a:stretch>
        </p:blipFill>
        <p:spPr>
          <a:xfrm>
            <a:off x="685750" y="1488558"/>
            <a:ext cx="6295220" cy="3147610"/>
          </a:xfrm>
          <a:prstGeom prst="rect">
            <a:avLst/>
          </a:prstGeom>
        </p:spPr>
      </p:pic>
      <p:pic>
        <p:nvPicPr>
          <p:cNvPr id="10" name="Picture 9">
            <a:extLst>
              <a:ext uri="{FF2B5EF4-FFF2-40B4-BE49-F238E27FC236}">
                <a16:creationId xmlns:a16="http://schemas.microsoft.com/office/drawing/2014/main" id="{0A70C0D6-A752-C84E-883E-9BAF27086F8A}"/>
              </a:ext>
            </a:extLst>
          </p:cNvPr>
          <p:cNvPicPr>
            <a:picLocks noChangeAspect="1"/>
          </p:cNvPicPr>
          <p:nvPr/>
        </p:nvPicPr>
        <p:blipFill>
          <a:blip r:embed="rId4"/>
          <a:stretch>
            <a:fillRect/>
          </a:stretch>
        </p:blipFill>
        <p:spPr>
          <a:xfrm>
            <a:off x="5919537" y="3312739"/>
            <a:ext cx="5715668" cy="3211050"/>
          </a:xfrm>
          <a:prstGeom prst="rect">
            <a:avLst/>
          </a:prstGeom>
        </p:spPr>
      </p:pic>
      <p:sp>
        <p:nvSpPr>
          <p:cNvPr id="11" name="Rectangle 10">
            <a:extLst>
              <a:ext uri="{FF2B5EF4-FFF2-40B4-BE49-F238E27FC236}">
                <a16:creationId xmlns:a16="http://schemas.microsoft.com/office/drawing/2014/main" id="{AFDD9A4F-4A49-A940-957E-FFFC4927F984}"/>
              </a:ext>
            </a:extLst>
          </p:cNvPr>
          <p:cNvSpPr/>
          <p:nvPr/>
        </p:nvSpPr>
        <p:spPr>
          <a:xfrm>
            <a:off x="6710187" y="2705070"/>
            <a:ext cx="4365016" cy="461665"/>
          </a:xfrm>
          <a:prstGeom prst="rect">
            <a:avLst/>
          </a:prstGeom>
        </p:spPr>
        <p:txBody>
          <a:bodyPr wrap="square">
            <a:spAutoFit/>
          </a:bodyPr>
          <a:lstStyle/>
          <a:p>
            <a:pPr lvl="1"/>
            <a:r>
              <a:rPr lang="en-US" sz="2400" dirty="0">
                <a:latin typeface="Open Sans Light" panose="020B0306030504020204" pitchFamily="34" charset="0"/>
                <a:ea typeface="Open Sans Light" panose="020B0306030504020204" pitchFamily="34" charset="0"/>
                <a:cs typeface="Open Sans Light" panose="020B0306030504020204" pitchFamily="34" charset="0"/>
              </a:rPr>
              <a:t>Casper Transit Campaign</a:t>
            </a:r>
          </a:p>
        </p:txBody>
      </p:sp>
    </p:spTree>
    <p:extLst>
      <p:ext uri="{BB962C8B-B14F-4D97-AF65-F5344CB8AC3E}">
        <p14:creationId xmlns:p14="http://schemas.microsoft.com/office/powerpoint/2010/main" val="2626079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6D5A68-2153-BB47-90ED-161C466CF757}"/>
              </a:ext>
            </a:extLst>
          </p:cNvPr>
          <p:cNvPicPr>
            <a:picLocks noChangeAspect="1"/>
          </p:cNvPicPr>
          <p:nvPr/>
        </p:nvPicPr>
        <p:blipFill rotWithShape="1">
          <a:blip r:embed="rId2">
            <a:extLst>
              <a:ext uri="{BEBA8EAE-BF5A-486C-A8C5-ECC9F3942E4B}">
                <a14:imgProps xmlns:a14="http://schemas.microsoft.com/office/drawing/2010/main">
                  <a14:imgLayer>
                    <a14:imgEffect>
                      <a14:brightnessContrast bright="-40000" contrast="-40000"/>
                    </a14:imgEffect>
                  </a14:imgLayer>
                </a14:imgProps>
              </a:ext>
            </a:extLst>
          </a:blip>
          <a:srcRect b="15732"/>
          <a:stretch/>
        </p:blipFill>
        <p:spPr>
          <a:xfrm>
            <a:off x="0" y="6610"/>
            <a:ext cx="12192000" cy="6851390"/>
          </a:xfrm>
          <a:prstGeom prst="rect">
            <a:avLst/>
          </a:prstGeom>
        </p:spPr>
      </p:pic>
      <p:sp>
        <p:nvSpPr>
          <p:cNvPr id="2" name="Title 1">
            <a:extLst>
              <a:ext uri="{FF2B5EF4-FFF2-40B4-BE49-F238E27FC236}">
                <a16:creationId xmlns:a16="http://schemas.microsoft.com/office/drawing/2014/main" id="{A537AB2A-A6C7-3C47-9F7D-1C405EE69B54}"/>
              </a:ext>
            </a:extLst>
          </p:cNvPr>
          <p:cNvSpPr>
            <a:spLocks noGrp="1"/>
          </p:cNvSpPr>
          <p:nvPr>
            <p:ph type="title"/>
          </p:nvPr>
        </p:nvSpPr>
        <p:spPr>
          <a:xfrm>
            <a:off x="561753" y="5362429"/>
            <a:ext cx="5392480" cy="1208492"/>
          </a:xfrm>
        </p:spPr>
        <p:txBody>
          <a:bodyPr>
            <a:normAutofit/>
          </a:bodyPr>
          <a:lstStyle/>
          <a:p>
            <a:r>
              <a:rPr lang="en-US" sz="60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3.</a:t>
            </a:r>
            <a:r>
              <a:rPr lang="en-US"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The Brand</a:t>
            </a:r>
          </a:p>
        </p:txBody>
      </p:sp>
    </p:spTree>
    <p:extLst>
      <p:ext uri="{BB962C8B-B14F-4D97-AF65-F5344CB8AC3E}">
        <p14:creationId xmlns:p14="http://schemas.microsoft.com/office/powerpoint/2010/main" val="15676332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E21B4AD-4160-D147-95E0-ABA6DB8C3696}"/>
              </a:ext>
            </a:extLst>
          </p:cNvPr>
          <p:cNvSpPr/>
          <p:nvPr/>
        </p:nvSpPr>
        <p:spPr>
          <a:xfrm>
            <a:off x="0" y="1957138"/>
            <a:ext cx="12192000" cy="343301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47E791-F482-6C4D-929B-BDD12F2EA427}"/>
              </a:ext>
            </a:extLst>
          </p:cNvPr>
          <p:cNvSpPr>
            <a:spLocks noGrp="1"/>
          </p:cNvSpPr>
          <p:nvPr>
            <p:ph type="title"/>
          </p:nvPr>
        </p:nvSpPr>
        <p:spPr>
          <a:xfrm>
            <a:off x="838200" y="651997"/>
            <a:ext cx="7037204" cy="807836"/>
          </a:xfrm>
        </p:spPr>
        <p:txBody>
          <a:bodyPr>
            <a:normAutofit/>
          </a:bodyPr>
          <a:lstStyle/>
          <a:p>
            <a:r>
              <a:rPr lang="en-US" sz="3600" b="1" dirty="0">
                <a:solidFill>
                  <a:srgbClr val="C00000"/>
                </a:solidFill>
                <a:latin typeface="Open Sans ExtraBold" panose="020B0606030504020204" pitchFamily="34" charset="0"/>
                <a:ea typeface="Open Sans ExtraBold" panose="020B0606030504020204" pitchFamily="34" charset="0"/>
                <a:cs typeface="Open Sans ExtraBold" panose="020B0606030504020204" pitchFamily="34" charset="0"/>
              </a:rPr>
              <a:t>3.1 Brand Performance</a:t>
            </a:r>
          </a:p>
        </p:txBody>
      </p:sp>
      <p:sp>
        <p:nvSpPr>
          <p:cNvPr id="4" name="Content Placeholder 2">
            <a:extLst>
              <a:ext uri="{FF2B5EF4-FFF2-40B4-BE49-F238E27FC236}">
                <a16:creationId xmlns:a16="http://schemas.microsoft.com/office/drawing/2014/main" id="{8C33E3B5-27EF-D04B-AB01-FBF522473B07}"/>
              </a:ext>
            </a:extLst>
          </p:cNvPr>
          <p:cNvSpPr txBox="1">
            <a:spLocks/>
          </p:cNvSpPr>
          <p:nvPr/>
        </p:nvSpPr>
        <p:spPr>
          <a:xfrm>
            <a:off x="843891" y="2758519"/>
            <a:ext cx="2799158" cy="247651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Font typeface="Arial" panose="020B0604020202020204" pitchFamily="34" charset="0"/>
              <a:buNone/>
            </a:pPr>
            <a:r>
              <a:rPr lang="en-US" sz="5400" b="1" dirty="0">
                <a:solidFill>
                  <a:srgbClr val="C00000"/>
                </a:solidFill>
                <a:latin typeface="Open Sans" panose="020B0606030504020204" pitchFamily="34" charset="0"/>
                <a:ea typeface="Open Sans" panose="020B0606030504020204" pitchFamily="34" charset="0"/>
                <a:cs typeface="Open Sans" panose="020B0606030504020204" pitchFamily="34" charset="0"/>
              </a:rPr>
              <a:t>31%</a:t>
            </a:r>
            <a:endParaRPr lang="en-US" sz="3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0" indent="0" algn="ctr">
              <a:lnSpc>
                <a:spcPct val="100000"/>
              </a:lnSpc>
              <a:buFont typeface="Arial" panose="020B0604020202020204" pitchFamily="34" charset="0"/>
              <a:buNone/>
            </a:pPr>
            <a:r>
              <a:rPr lang="en-US" sz="2000" dirty="0">
                <a:latin typeface="Open Sans" panose="020B0606030504020204" pitchFamily="34" charset="0"/>
                <a:ea typeface="Open Sans" panose="020B0606030504020204" pitchFamily="34" charset="0"/>
                <a:cs typeface="Open Sans" panose="020B0606030504020204" pitchFamily="34" charset="0"/>
              </a:rPr>
              <a:t>Canadian mattress Market Share</a:t>
            </a:r>
          </a:p>
        </p:txBody>
      </p:sp>
      <p:sp>
        <p:nvSpPr>
          <p:cNvPr id="5" name="Content Placeholder 2">
            <a:extLst>
              <a:ext uri="{FF2B5EF4-FFF2-40B4-BE49-F238E27FC236}">
                <a16:creationId xmlns:a16="http://schemas.microsoft.com/office/drawing/2014/main" id="{7B21944A-73AC-9D4F-BC26-E9BB7C8DD026}"/>
              </a:ext>
            </a:extLst>
          </p:cNvPr>
          <p:cNvSpPr txBox="1">
            <a:spLocks/>
          </p:cNvSpPr>
          <p:nvPr/>
        </p:nvSpPr>
        <p:spPr>
          <a:xfrm>
            <a:off x="4356802" y="2758519"/>
            <a:ext cx="3070502" cy="247651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Font typeface="Arial" panose="020B0604020202020204" pitchFamily="34" charset="0"/>
              <a:buNone/>
            </a:pPr>
            <a:r>
              <a:rPr lang="en-US" sz="6000" b="1" dirty="0">
                <a:solidFill>
                  <a:srgbClr val="C00000"/>
                </a:solidFill>
                <a:latin typeface="Open Sans" panose="020B0606030504020204" pitchFamily="34" charset="0"/>
                <a:ea typeface="Open Sans" panose="020B0606030504020204" pitchFamily="34" charset="0"/>
                <a:cs typeface="Open Sans" panose="020B0606030504020204" pitchFamily="34" charset="0"/>
              </a:rPr>
              <a:t>49</a:t>
            </a:r>
            <a:endParaRPr lang="en-US" sz="3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0" indent="0" algn="ctr">
              <a:lnSpc>
                <a:spcPct val="100000"/>
              </a:lnSpc>
              <a:buNone/>
            </a:pPr>
            <a:r>
              <a:rPr lang="en-US" sz="2000" dirty="0">
                <a:latin typeface="Open Sans" panose="020B0606030504020204" pitchFamily="34" charset="0"/>
                <a:ea typeface="Open Sans" panose="020B0606030504020204" pitchFamily="34" charset="0"/>
                <a:cs typeface="Open Sans" panose="020B0606030504020204" pitchFamily="34" charset="0"/>
              </a:rPr>
              <a:t>Stores opened, removed and relocated (17 new) in 2018</a:t>
            </a:r>
          </a:p>
        </p:txBody>
      </p:sp>
      <p:sp>
        <p:nvSpPr>
          <p:cNvPr id="6" name="Content Placeholder 2">
            <a:extLst>
              <a:ext uri="{FF2B5EF4-FFF2-40B4-BE49-F238E27FC236}">
                <a16:creationId xmlns:a16="http://schemas.microsoft.com/office/drawing/2014/main" id="{D4CEAEB0-488A-A14A-B3A7-C864DD673124}"/>
              </a:ext>
            </a:extLst>
          </p:cNvPr>
          <p:cNvSpPr txBox="1">
            <a:spLocks/>
          </p:cNvSpPr>
          <p:nvPr/>
        </p:nvSpPr>
        <p:spPr>
          <a:xfrm>
            <a:off x="7875404" y="2913637"/>
            <a:ext cx="3151184" cy="247651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4000" b="1" dirty="0">
                <a:solidFill>
                  <a:srgbClr val="C00000"/>
                </a:solidFill>
                <a:latin typeface="Open Sans" panose="020B0606030504020204" pitchFamily="34" charset="0"/>
                <a:ea typeface="Open Sans" panose="020B0606030504020204" pitchFamily="34" charset="0"/>
                <a:cs typeface="Open Sans" panose="020B0606030504020204" pitchFamily="34" charset="0"/>
              </a:rPr>
              <a:t>Stagnant</a:t>
            </a:r>
          </a:p>
          <a:p>
            <a:pPr marL="0" indent="0" algn="ctr">
              <a:lnSpc>
                <a:spcPct val="100000"/>
              </a:lnSpc>
              <a:buFont typeface="Arial" panose="020B0604020202020204" pitchFamily="34" charset="0"/>
              <a:buNone/>
            </a:pPr>
            <a:r>
              <a:rPr lang="en-US" sz="2000" dirty="0">
                <a:latin typeface="Open Sans" panose="020B0606030504020204" pitchFamily="34" charset="0"/>
                <a:ea typeface="Open Sans" panose="020B0606030504020204" pitchFamily="34" charset="0"/>
                <a:cs typeface="Open Sans" panose="020B0606030504020204" pitchFamily="34" charset="0"/>
              </a:rPr>
              <a:t>Stock price since decline in September ’18*</a:t>
            </a:r>
          </a:p>
        </p:txBody>
      </p:sp>
      <p:sp>
        <p:nvSpPr>
          <p:cNvPr id="9" name="Rectangle 8">
            <a:extLst>
              <a:ext uri="{FF2B5EF4-FFF2-40B4-BE49-F238E27FC236}">
                <a16:creationId xmlns:a16="http://schemas.microsoft.com/office/drawing/2014/main" id="{A7F441A2-A1DA-6745-9F8A-D6DB00BA0437}"/>
              </a:ext>
            </a:extLst>
          </p:cNvPr>
          <p:cNvSpPr/>
          <p:nvPr/>
        </p:nvSpPr>
        <p:spPr>
          <a:xfrm>
            <a:off x="8381388" y="6400238"/>
            <a:ext cx="3533339" cy="261610"/>
          </a:xfrm>
          <a:prstGeom prst="rect">
            <a:avLst/>
          </a:prstGeom>
        </p:spPr>
        <p:txBody>
          <a:bodyPr wrap="none">
            <a:spAutoFit/>
          </a:bodyPr>
          <a:lstStyle/>
          <a:p>
            <a:pPr algn="ctr"/>
            <a:r>
              <a:rPr lang="en-US" sz="1100" dirty="0">
                <a:latin typeface="Open Sans" panose="020B0606030504020204" pitchFamily="34" charset="0"/>
                <a:ea typeface="Open Sans" panose="020B0606030504020204" pitchFamily="34" charset="0"/>
                <a:cs typeface="Open Sans" panose="020B0606030504020204" pitchFamily="34" charset="0"/>
              </a:rPr>
              <a:t>* Drastic recent decline due to COVID-19 Pandemic</a:t>
            </a:r>
          </a:p>
        </p:txBody>
      </p:sp>
    </p:spTree>
    <p:extLst>
      <p:ext uri="{BB962C8B-B14F-4D97-AF65-F5344CB8AC3E}">
        <p14:creationId xmlns:p14="http://schemas.microsoft.com/office/powerpoint/2010/main" val="63731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7E791-F482-6C4D-929B-BDD12F2EA427}"/>
              </a:ext>
            </a:extLst>
          </p:cNvPr>
          <p:cNvSpPr>
            <a:spLocks noGrp="1"/>
          </p:cNvSpPr>
          <p:nvPr>
            <p:ph type="title"/>
          </p:nvPr>
        </p:nvSpPr>
        <p:spPr>
          <a:xfrm>
            <a:off x="838422" y="603858"/>
            <a:ext cx="5849471" cy="961651"/>
          </a:xfrm>
        </p:spPr>
        <p:txBody>
          <a:bodyPr>
            <a:normAutofit/>
          </a:bodyPr>
          <a:lstStyle/>
          <a:p>
            <a:r>
              <a:rPr lang="en-US" sz="3600" b="1" dirty="0">
                <a:solidFill>
                  <a:srgbClr val="C00000"/>
                </a:solidFill>
                <a:latin typeface="Open Sans ExtraBold" panose="020B0606030504020204" pitchFamily="34" charset="0"/>
                <a:ea typeface="Open Sans ExtraBold" panose="020B0606030504020204" pitchFamily="34" charset="0"/>
                <a:cs typeface="Open Sans ExtraBold" panose="020B0606030504020204" pitchFamily="34" charset="0"/>
              </a:rPr>
              <a:t>3.2 Brand Observations </a:t>
            </a:r>
          </a:p>
        </p:txBody>
      </p:sp>
      <p:sp>
        <p:nvSpPr>
          <p:cNvPr id="3" name="Content Placeholder 2">
            <a:extLst>
              <a:ext uri="{FF2B5EF4-FFF2-40B4-BE49-F238E27FC236}">
                <a16:creationId xmlns:a16="http://schemas.microsoft.com/office/drawing/2014/main" id="{72858FF2-9F68-374E-AC48-1BC1CD78E083}"/>
              </a:ext>
            </a:extLst>
          </p:cNvPr>
          <p:cNvSpPr>
            <a:spLocks noGrp="1"/>
          </p:cNvSpPr>
          <p:nvPr>
            <p:ph idx="1"/>
          </p:nvPr>
        </p:nvSpPr>
        <p:spPr>
          <a:xfrm>
            <a:off x="8339694" y="4439346"/>
            <a:ext cx="2907111" cy="1297172"/>
          </a:xfrm>
        </p:spPr>
        <p:txBody>
          <a:bodyPr/>
          <a:lstStyle/>
          <a:p>
            <a:pPr marL="0" indent="0" algn="ctr">
              <a:buNone/>
            </a:pPr>
            <a:r>
              <a:rPr lang="en-US" sz="1800" b="1" dirty="0">
                <a:latin typeface="Open Sans" panose="020B0606030504020204" pitchFamily="34" charset="0"/>
                <a:ea typeface="Open Sans" panose="020B0606030504020204" pitchFamily="34" charset="0"/>
                <a:cs typeface="Open Sans" panose="020B0606030504020204" pitchFamily="34" charset="0"/>
              </a:rPr>
              <a:t>New ecommerce platform and potential for improvements </a:t>
            </a:r>
          </a:p>
        </p:txBody>
      </p:sp>
      <p:pic>
        <p:nvPicPr>
          <p:cNvPr id="4" name="Picture 3">
            <a:extLst>
              <a:ext uri="{FF2B5EF4-FFF2-40B4-BE49-F238E27FC236}">
                <a16:creationId xmlns:a16="http://schemas.microsoft.com/office/drawing/2014/main" id="{F66CBB6E-B737-2C4D-9C31-01C4540CA6BA}"/>
              </a:ext>
            </a:extLst>
          </p:cNvPr>
          <p:cNvPicPr>
            <a:picLocks noChangeAspect="1"/>
          </p:cNvPicPr>
          <p:nvPr/>
        </p:nvPicPr>
        <p:blipFill>
          <a:blip r:embed="rId3"/>
          <a:stretch>
            <a:fillRect/>
          </a:stretch>
        </p:blipFill>
        <p:spPr>
          <a:xfrm>
            <a:off x="1089782" y="3042449"/>
            <a:ext cx="2464379" cy="1291334"/>
          </a:xfrm>
          <a:prstGeom prst="rect">
            <a:avLst/>
          </a:prstGeom>
        </p:spPr>
      </p:pic>
      <p:sp>
        <p:nvSpPr>
          <p:cNvPr id="5" name="Rectangle 4">
            <a:extLst>
              <a:ext uri="{FF2B5EF4-FFF2-40B4-BE49-F238E27FC236}">
                <a16:creationId xmlns:a16="http://schemas.microsoft.com/office/drawing/2014/main" id="{413D9A8B-7A19-8944-A579-78A971C3AFCC}"/>
              </a:ext>
            </a:extLst>
          </p:cNvPr>
          <p:cNvSpPr/>
          <p:nvPr/>
        </p:nvSpPr>
        <p:spPr>
          <a:xfrm>
            <a:off x="1089782" y="4506120"/>
            <a:ext cx="2534463" cy="646331"/>
          </a:xfrm>
          <a:prstGeom prst="rect">
            <a:avLst/>
          </a:prstGeom>
        </p:spPr>
        <p:txBody>
          <a:bodyPr wrap="square">
            <a:spAutoFit/>
          </a:bodyPr>
          <a:lstStyle/>
          <a:p>
            <a:pPr algn="ctr"/>
            <a:r>
              <a:rPr lang="en-US" b="1" dirty="0" err="1">
                <a:latin typeface="Open Sans" panose="020B0606030504020204" pitchFamily="34" charset="0"/>
                <a:ea typeface="Open Sans" panose="020B0606030504020204" pitchFamily="34" charset="0"/>
                <a:cs typeface="Open Sans" panose="020B0606030504020204" pitchFamily="34" charset="0"/>
              </a:rPr>
              <a:t>Endy</a:t>
            </a:r>
            <a:r>
              <a:rPr lang="en-US" b="1" dirty="0">
                <a:latin typeface="Open Sans" panose="020B0606030504020204" pitchFamily="34" charset="0"/>
                <a:ea typeface="Open Sans" panose="020B0606030504020204" pitchFamily="34" charset="0"/>
                <a:cs typeface="Open Sans" panose="020B0606030504020204" pitchFamily="34" charset="0"/>
              </a:rPr>
              <a:t> Acquisition for $89 million</a:t>
            </a:r>
          </a:p>
        </p:txBody>
      </p:sp>
      <p:pic>
        <p:nvPicPr>
          <p:cNvPr id="6" name="Picture 5">
            <a:extLst>
              <a:ext uri="{FF2B5EF4-FFF2-40B4-BE49-F238E27FC236}">
                <a16:creationId xmlns:a16="http://schemas.microsoft.com/office/drawing/2014/main" id="{AB889E04-C681-364B-A6E5-D90FEA7A0103}"/>
              </a:ext>
            </a:extLst>
          </p:cNvPr>
          <p:cNvPicPr>
            <a:picLocks noChangeAspect="1"/>
          </p:cNvPicPr>
          <p:nvPr/>
        </p:nvPicPr>
        <p:blipFill>
          <a:blip r:embed="rId4"/>
          <a:stretch>
            <a:fillRect/>
          </a:stretch>
        </p:blipFill>
        <p:spPr>
          <a:xfrm>
            <a:off x="4431067" y="2425760"/>
            <a:ext cx="2463468" cy="1291334"/>
          </a:xfrm>
          <a:prstGeom prst="rect">
            <a:avLst/>
          </a:prstGeom>
        </p:spPr>
      </p:pic>
      <p:pic>
        <p:nvPicPr>
          <p:cNvPr id="7" name="Picture 6">
            <a:extLst>
              <a:ext uri="{FF2B5EF4-FFF2-40B4-BE49-F238E27FC236}">
                <a16:creationId xmlns:a16="http://schemas.microsoft.com/office/drawing/2014/main" id="{2687E0B6-DA59-9747-8FEB-701FF538DACE}"/>
              </a:ext>
            </a:extLst>
          </p:cNvPr>
          <p:cNvPicPr>
            <a:picLocks noChangeAspect="1"/>
          </p:cNvPicPr>
          <p:nvPr/>
        </p:nvPicPr>
        <p:blipFill rotWithShape="1">
          <a:blip r:embed="rId5"/>
          <a:srcRect t="9479" b="17020"/>
          <a:stretch/>
        </p:blipFill>
        <p:spPr>
          <a:xfrm>
            <a:off x="5662801" y="3575193"/>
            <a:ext cx="1660254" cy="720222"/>
          </a:xfrm>
          <a:prstGeom prst="rect">
            <a:avLst/>
          </a:prstGeom>
        </p:spPr>
      </p:pic>
      <p:sp>
        <p:nvSpPr>
          <p:cNvPr id="8" name="Rectangle 7">
            <a:extLst>
              <a:ext uri="{FF2B5EF4-FFF2-40B4-BE49-F238E27FC236}">
                <a16:creationId xmlns:a16="http://schemas.microsoft.com/office/drawing/2014/main" id="{9033E42B-D8E1-8040-BCBD-8235BAE46C82}"/>
              </a:ext>
            </a:extLst>
          </p:cNvPr>
          <p:cNvSpPr/>
          <p:nvPr/>
        </p:nvSpPr>
        <p:spPr>
          <a:xfrm>
            <a:off x="4371944" y="4443861"/>
            <a:ext cx="2586759" cy="1200329"/>
          </a:xfrm>
          <a:prstGeom prst="rect">
            <a:avLst/>
          </a:prstGeom>
        </p:spPr>
        <p:txBody>
          <a:bodyPr wrap="square">
            <a:spAutoFit/>
          </a:bodyPr>
          <a:lstStyle/>
          <a:p>
            <a:pPr algn="ctr"/>
            <a:r>
              <a:rPr lang="en-US" b="1" dirty="0">
                <a:latin typeface="Open Sans" panose="020B0606030504020204" pitchFamily="34" charset="0"/>
                <a:ea typeface="Open Sans" panose="020B0606030504020204" pitchFamily="34" charset="0"/>
                <a:cs typeface="Open Sans" panose="020B0606030504020204" pitchFamily="34" charset="0"/>
              </a:rPr>
              <a:t>Partnerships with Simba, introduction of Bloom mattress line </a:t>
            </a:r>
          </a:p>
        </p:txBody>
      </p:sp>
      <p:pic>
        <p:nvPicPr>
          <p:cNvPr id="10" name="Picture 9">
            <a:extLst>
              <a:ext uri="{FF2B5EF4-FFF2-40B4-BE49-F238E27FC236}">
                <a16:creationId xmlns:a16="http://schemas.microsoft.com/office/drawing/2014/main" id="{E47DDB54-C3EE-7E45-8C31-1F5AB75E63FD}"/>
              </a:ext>
            </a:extLst>
          </p:cNvPr>
          <p:cNvPicPr>
            <a:picLocks noChangeAspect="1"/>
          </p:cNvPicPr>
          <p:nvPr/>
        </p:nvPicPr>
        <p:blipFill>
          <a:blip r:embed="rId6"/>
          <a:stretch>
            <a:fillRect/>
          </a:stretch>
        </p:blipFill>
        <p:spPr>
          <a:xfrm>
            <a:off x="8538783" y="2722464"/>
            <a:ext cx="2508934" cy="1257188"/>
          </a:xfrm>
          <a:prstGeom prst="rect">
            <a:avLst/>
          </a:prstGeom>
        </p:spPr>
      </p:pic>
    </p:spTree>
    <p:extLst>
      <p:ext uri="{BB962C8B-B14F-4D97-AF65-F5344CB8AC3E}">
        <p14:creationId xmlns:p14="http://schemas.microsoft.com/office/powerpoint/2010/main" val="2162208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AA05B26-1EBA-7B45-951E-908AA95CDB24}"/>
              </a:ext>
            </a:extLst>
          </p:cNvPr>
          <p:cNvPicPr>
            <a:picLocks noChangeAspect="1"/>
          </p:cNvPicPr>
          <p:nvPr/>
        </p:nvPicPr>
        <p:blipFill rotWithShape="1">
          <a:blip r:embed="rId2">
            <a:extLst>
              <a:ext uri="{BEBA8EAE-BF5A-486C-A8C5-ECC9F3942E4B}">
                <a14:imgProps xmlns:a14="http://schemas.microsoft.com/office/drawing/2010/main">
                  <a14:imgLayer>
                    <a14:imgEffect>
                      <a14:brightnessContrast bright="-40000" contrast="-40000"/>
                    </a14:imgEffect>
                  </a14:imgLayer>
                </a14:imgProps>
              </a:ext>
            </a:extLst>
          </a:blip>
          <a:srcRect t="15691"/>
          <a:stretch/>
        </p:blipFill>
        <p:spPr>
          <a:xfrm>
            <a:off x="0" y="-1"/>
            <a:ext cx="12192000" cy="6858001"/>
          </a:xfrm>
          <a:prstGeom prst="rect">
            <a:avLst/>
          </a:prstGeom>
        </p:spPr>
      </p:pic>
      <p:pic>
        <p:nvPicPr>
          <p:cNvPr id="10" name="Picture 9">
            <a:extLst>
              <a:ext uri="{FF2B5EF4-FFF2-40B4-BE49-F238E27FC236}">
                <a16:creationId xmlns:a16="http://schemas.microsoft.com/office/drawing/2014/main" id="{DB4E6EFA-A22D-484B-BAA5-924D4208ABE1}"/>
              </a:ext>
            </a:extLst>
          </p:cNvPr>
          <p:cNvPicPr>
            <a:picLocks noChangeAspect="1"/>
          </p:cNvPicPr>
          <p:nvPr/>
        </p:nvPicPr>
        <p:blipFill>
          <a:blip r:embed="rId3">
            <a:biLevel thresh="25000"/>
            <a:extLst>
              <a:ext uri="{BEBA8EAE-BF5A-486C-A8C5-ECC9F3942E4B}">
                <a14:imgProps xmlns:a14="http://schemas.microsoft.com/office/drawing/2010/main">
                  <a14:imgLayer r:embed="rId4">
                    <a14:imgEffect>
                      <a14:backgroundRemoval t="3145" b="100000" l="0" r="99625"/>
                    </a14:imgEffect>
                    <a14:imgEffect>
                      <a14:saturation sat="0"/>
                    </a14:imgEffect>
                  </a14:imgLayer>
                </a14:imgProps>
              </a:ext>
            </a:extLst>
          </a:blip>
          <a:stretch>
            <a:fillRect/>
          </a:stretch>
        </p:blipFill>
        <p:spPr>
          <a:xfrm>
            <a:off x="4684294" y="3103378"/>
            <a:ext cx="3272591" cy="651241"/>
          </a:xfrm>
          <a:prstGeom prst="rect">
            <a:avLst/>
          </a:prstGeom>
        </p:spPr>
      </p:pic>
    </p:spTree>
    <p:extLst>
      <p:ext uri="{BB962C8B-B14F-4D97-AF65-F5344CB8AC3E}">
        <p14:creationId xmlns:p14="http://schemas.microsoft.com/office/powerpoint/2010/main" val="533240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0E505-D64E-044C-98B7-D1AB60E3EA88}"/>
              </a:ext>
            </a:extLst>
          </p:cNvPr>
          <p:cNvSpPr>
            <a:spLocks noGrp="1"/>
          </p:cNvSpPr>
          <p:nvPr>
            <p:ph type="title"/>
          </p:nvPr>
        </p:nvSpPr>
        <p:spPr>
          <a:xfrm>
            <a:off x="4780788" y="3225148"/>
            <a:ext cx="2616809" cy="661473"/>
          </a:xfrm>
        </p:spPr>
        <p:txBody>
          <a:bodyPr>
            <a:normAutofit/>
          </a:bodyPr>
          <a:lstStyle/>
          <a:p>
            <a:r>
              <a:rPr lang="en-US" sz="3600" b="1" dirty="0">
                <a:solidFill>
                  <a:srgbClr val="C00000"/>
                </a:solidFill>
                <a:latin typeface="Open Sans ExtraBold" panose="020B0606030504020204" pitchFamily="34" charset="0"/>
                <a:ea typeface="Open Sans ExtraBold" panose="020B0606030504020204" pitchFamily="34" charset="0"/>
                <a:cs typeface="Open Sans ExtraBold" panose="020B0606030504020204" pitchFamily="34" charset="0"/>
              </a:rPr>
              <a:t>Highlights</a:t>
            </a:r>
          </a:p>
        </p:txBody>
      </p:sp>
      <p:pic>
        <p:nvPicPr>
          <p:cNvPr id="6" name="Picture 5">
            <a:extLst>
              <a:ext uri="{FF2B5EF4-FFF2-40B4-BE49-F238E27FC236}">
                <a16:creationId xmlns:a16="http://schemas.microsoft.com/office/drawing/2014/main" id="{08E71716-7F9B-8743-AD88-CF7C12A44EF3}"/>
              </a:ext>
            </a:extLst>
          </p:cNvPr>
          <p:cNvPicPr>
            <a:picLocks noChangeAspect="1"/>
          </p:cNvPicPr>
          <p:nvPr/>
        </p:nvPicPr>
        <p:blipFill>
          <a:blip r:embed="rId3"/>
          <a:stretch>
            <a:fillRect/>
          </a:stretch>
        </p:blipFill>
        <p:spPr>
          <a:xfrm>
            <a:off x="1964436" y="552802"/>
            <a:ext cx="2816352" cy="1475768"/>
          </a:xfrm>
          <a:prstGeom prst="rect">
            <a:avLst/>
          </a:prstGeom>
        </p:spPr>
      </p:pic>
      <p:sp>
        <p:nvSpPr>
          <p:cNvPr id="7" name="Rectangle 6">
            <a:extLst>
              <a:ext uri="{FF2B5EF4-FFF2-40B4-BE49-F238E27FC236}">
                <a16:creationId xmlns:a16="http://schemas.microsoft.com/office/drawing/2014/main" id="{3AFEF760-A70D-E140-A378-02998CFFE52D}"/>
              </a:ext>
            </a:extLst>
          </p:cNvPr>
          <p:cNvSpPr/>
          <p:nvPr/>
        </p:nvSpPr>
        <p:spPr>
          <a:xfrm>
            <a:off x="2234572" y="1927815"/>
            <a:ext cx="2546216" cy="369332"/>
          </a:xfrm>
          <a:prstGeom prst="rect">
            <a:avLst/>
          </a:prstGeom>
        </p:spPr>
        <p:txBody>
          <a:bodyPr wrap="square">
            <a:spAutoFit/>
          </a:bodyPr>
          <a:lstStyle/>
          <a:p>
            <a:r>
              <a:rPr lang="en-US" b="1" dirty="0">
                <a:latin typeface="Open Sans" panose="020B0606030504020204" pitchFamily="34" charset="0"/>
                <a:ea typeface="Open Sans" panose="020B0606030504020204" pitchFamily="34" charset="0"/>
                <a:cs typeface="Open Sans" panose="020B0606030504020204" pitchFamily="34" charset="0"/>
              </a:rPr>
              <a:t>Acquisition of </a:t>
            </a:r>
            <a:r>
              <a:rPr lang="en-US" b="1" dirty="0" err="1">
                <a:latin typeface="Open Sans" panose="020B0606030504020204" pitchFamily="34" charset="0"/>
                <a:ea typeface="Open Sans" panose="020B0606030504020204" pitchFamily="34" charset="0"/>
                <a:cs typeface="Open Sans" panose="020B0606030504020204" pitchFamily="34" charset="0"/>
              </a:rPr>
              <a:t>Endy</a:t>
            </a:r>
            <a:r>
              <a:rPr lang="en-US" b="1" dirty="0">
                <a:latin typeface="Open Sans" panose="020B0606030504020204" pitchFamily="34" charset="0"/>
                <a:ea typeface="Open Sans" panose="020B0606030504020204" pitchFamily="34" charset="0"/>
                <a:cs typeface="Open Sans" panose="020B0606030504020204" pitchFamily="34" charset="0"/>
              </a:rPr>
              <a:t> </a:t>
            </a:r>
          </a:p>
        </p:txBody>
      </p:sp>
      <p:pic>
        <p:nvPicPr>
          <p:cNvPr id="9" name="Picture 8">
            <a:extLst>
              <a:ext uri="{FF2B5EF4-FFF2-40B4-BE49-F238E27FC236}">
                <a16:creationId xmlns:a16="http://schemas.microsoft.com/office/drawing/2014/main" id="{E2EE6AA0-1B7F-7D48-A45A-B317E41771BC}"/>
              </a:ext>
            </a:extLst>
          </p:cNvPr>
          <p:cNvPicPr>
            <a:picLocks noChangeAspect="1"/>
          </p:cNvPicPr>
          <p:nvPr/>
        </p:nvPicPr>
        <p:blipFill>
          <a:blip r:embed="rId4"/>
          <a:stretch>
            <a:fillRect/>
          </a:stretch>
        </p:blipFill>
        <p:spPr>
          <a:xfrm>
            <a:off x="7109840" y="626504"/>
            <a:ext cx="3494564" cy="1423096"/>
          </a:xfrm>
          <a:prstGeom prst="rect">
            <a:avLst/>
          </a:prstGeom>
        </p:spPr>
      </p:pic>
      <p:pic>
        <p:nvPicPr>
          <p:cNvPr id="10" name="Picture 9">
            <a:extLst>
              <a:ext uri="{FF2B5EF4-FFF2-40B4-BE49-F238E27FC236}">
                <a16:creationId xmlns:a16="http://schemas.microsoft.com/office/drawing/2014/main" id="{0949F834-A47B-4A4D-8D11-78FAFBC1DD06}"/>
              </a:ext>
            </a:extLst>
          </p:cNvPr>
          <p:cNvPicPr>
            <a:picLocks noChangeAspect="1"/>
          </p:cNvPicPr>
          <p:nvPr/>
        </p:nvPicPr>
        <p:blipFill rotWithShape="1">
          <a:blip r:embed="rId5"/>
          <a:srcRect t="12358" b="14287"/>
          <a:stretch/>
        </p:blipFill>
        <p:spPr>
          <a:xfrm>
            <a:off x="1238113" y="3196997"/>
            <a:ext cx="2143989" cy="1572744"/>
          </a:xfrm>
          <a:prstGeom prst="rect">
            <a:avLst/>
          </a:prstGeom>
        </p:spPr>
      </p:pic>
      <p:pic>
        <p:nvPicPr>
          <p:cNvPr id="12" name="Picture 11">
            <a:extLst>
              <a:ext uri="{FF2B5EF4-FFF2-40B4-BE49-F238E27FC236}">
                <a16:creationId xmlns:a16="http://schemas.microsoft.com/office/drawing/2014/main" id="{76D9A605-5FF6-8249-950D-844BE87BD353}"/>
              </a:ext>
            </a:extLst>
          </p:cNvPr>
          <p:cNvPicPr>
            <a:picLocks noChangeAspect="1"/>
          </p:cNvPicPr>
          <p:nvPr/>
        </p:nvPicPr>
        <p:blipFill rotWithShape="1">
          <a:blip r:embed="rId6"/>
          <a:srcRect t="10925" r="12708" b="10335"/>
          <a:stretch/>
        </p:blipFill>
        <p:spPr>
          <a:xfrm>
            <a:off x="8597347" y="3225149"/>
            <a:ext cx="2077911" cy="1396284"/>
          </a:xfrm>
          <a:prstGeom prst="rect">
            <a:avLst/>
          </a:prstGeom>
        </p:spPr>
      </p:pic>
      <p:sp>
        <p:nvSpPr>
          <p:cNvPr id="14" name="Rectangle 13">
            <a:extLst>
              <a:ext uri="{FF2B5EF4-FFF2-40B4-BE49-F238E27FC236}">
                <a16:creationId xmlns:a16="http://schemas.microsoft.com/office/drawing/2014/main" id="{50981BBE-A4C8-5E49-912A-743FA394E2B4}"/>
              </a:ext>
            </a:extLst>
          </p:cNvPr>
          <p:cNvSpPr/>
          <p:nvPr/>
        </p:nvSpPr>
        <p:spPr>
          <a:xfrm>
            <a:off x="4577125" y="5846986"/>
            <a:ext cx="3663805" cy="369332"/>
          </a:xfrm>
          <a:prstGeom prst="rect">
            <a:avLst/>
          </a:prstGeom>
        </p:spPr>
        <p:txBody>
          <a:bodyPr wrap="square">
            <a:spAutoFit/>
          </a:bodyPr>
          <a:lstStyle/>
          <a:p>
            <a:r>
              <a:rPr lang="en-US" b="1" dirty="0">
                <a:latin typeface="Open Sans" panose="020B0606030504020204" pitchFamily="34" charset="0"/>
                <a:ea typeface="Open Sans" panose="020B0606030504020204" pitchFamily="34" charset="0"/>
                <a:cs typeface="Open Sans" panose="020B0606030504020204" pitchFamily="34" charset="0"/>
              </a:rPr>
              <a:t>Conscious consumerism  </a:t>
            </a:r>
          </a:p>
        </p:txBody>
      </p:sp>
      <p:sp>
        <p:nvSpPr>
          <p:cNvPr id="15" name="Rectangle 14">
            <a:extLst>
              <a:ext uri="{FF2B5EF4-FFF2-40B4-BE49-F238E27FC236}">
                <a16:creationId xmlns:a16="http://schemas.microsoft.com/office/drawing/2014/main" id="{1A644836-3E6D-2047-A53B-65C0A0F87334}"/>
              </a:ext>
            </a:extLst>
          </p:cNvPr>
          <p:cNvSpPr/>
          <p:nvPr/>
        </p:nvSpPr>
        <p:spPr>
          <a:xfrm>
            <a:off x="961464" y="4880278"/>
            <a:ext cx="2546216" cy="646331"/>
          </a:xfrm>
          <a:prstGeom prst="rect">
            <a:avLst/>
          </a:prstGeom>
        </p:spPr>
        <p:txBody>
          <a:bodyPr wrap="square">
            <a:spAutoFit/>
          </a:bodyPr>
          <a:lstStyle/>
          <a:p>
            <a:pPr algn="ctr"/>
            <a:r>
              <a:rPr lang="en-US" b="1" dirty="0">
                <a:latin typeface="Open Sans" panose="020B0606030504020204" pitchFamily="34" charset="0"/>
                <a:ea typeface="Open Sans" panose="020B0606030504020204" pitchFamily="34" charset="0"/>
                <a:cs typeface="Open Sans" panose="020B0606030504020204" pitchFamily="34" charset="0"/>
              </a:rPr>
              <a:t>Expanding Accessory Offerings </a:t>
            </a:r>
          </a:p>
        </p:txBody>
      </p:sp>
      <p:sp>
        <p:nvSpPr>
          <p:cNvPr id="16" name="Rectangle 15">
            <a:extLst>
              <a:ext uri="{FF2B5EF4-FFF2-40B4-BE49-F238E27FC236}">
                <a16:creationId xmlns:a16="http://schemas.microsoft.com/office/drawing/2014/main" id="{4D43AF7B-6E71-6C41-BCEA-1DEB3DD02AF7}"/>
              </a:ext>
            </a:extLst>
          </p:cNvPr>
          <p:cNvSpPr/>
          <p:nvPr/>
        </p:nvSpPr>
        <p:spPr>
          <a:xfrm>
            <a:off x="7524780" y="2010716"/>
            <a:ext cx="3079624" cy="369332"/>
          </a:xfrm>
          <a:prstGeom prst="rect">
            <a:avLst/>
          </a:prstGeom>
        </p:spPr>
        <p:txBody>
          <a:bodyPr wrap="square">
            <a:spAutoFit/>
          </a:bodyPr>
          <a:lstStyle/>
          <a:p>
            <a:r>
              <a:rPr lang="en-US" b="1" dirty="0">
                <a:latin typeface="Open Sans" panose="020B0606030504020204" pitchFamily="34" charset="0"/>
                <a:ea typeface="Open Sans" panose="020B0606030504020204" pitchFamily="34" charset="0"/>
                <a:cs typeface="Open Sans" panose="020B0606030504020204" pitchFamily="34" charset="0"/>
              </a:rPr>
              <a:t>Aftermath of COVID-19</a:t>
            </a:r>
          </a:p>
        </p:txBody>
      </p:sp>
      <p:sp>
        <p:nvSpPr>
          <p:cNvPr id="17" name="Rectangle 16">
            <a:extLst>
              <a:ext uri="{FF2B5EF4-FFF2-40B4-BE49-F238E27FC236}">
                <a16:creationId xmlns:a16="http://schemas.microsoft.com/office/drawing/2014/main" id="{F651E89B-B6F4-EB47-85F3-6ACE77B84801}"/>
              </a:ext>
            </a:extLst>
          </p:cNvPr>
          <p:cNvSpPr/>
          <p:nvPr/>
        </p:nvSpPr>
        <p:spPr>
          <a:xfrm>
            <a:off x="8005273" y="4797892"/>
            <a:ext cx="3339003" cy="646331"/>
          </a:xfrm>
          <a:prstGeom prst="rect">
            <a:avLst/>
          </a:prstGeom>
        </p:spPr>
        <p:txBody>
          <a:bodyPr wrap="square">
            <a:spAutoFit/>
          </a:bodyPr>
          <a:lstStyle/>
          <a:p>
            <a:pPr algn="ctr"/>
            <a:r>
              <a:rPr lang="en-US" b="1" dirty="0">
                <a:latin typeface="Open Sans" panose="020B0606030504020204" pitchFamily="34" charset="0"/>
                <a:ea typeface="Open Sans" panose="020B0606030504020204" pitchFamily="34" charset="0"/>
                <a:cs typeface="Open Sans" panose="020B0606030504020204" pitchFamily="34" charset="0"/>
              </a:rPr>
              <a:t>Experiential Brick and Mortar Stores</a:t>
            </a:r>
          </a:p>
        </p:txBody>
      </p:sp>
      <p:pic>
        <p:nvPicPr>
          <p:cNvPr id="18" name="Picture 17">
            <a:extLst>
              <a:ext uri="{FF2B5EF4-FFF2-40B4-BE49-F238E27FC236}">
                <a16:creationId xmlns:a16="http://schemas.microsoft.com/office/drawing/2014/main" id="{DD2E121E-B708-BE4F-9485-170FDC926E79}"/>
              </a:ext>
            </a:extLst>
          </p:cNvPr>
          <p:cNvPicPr>
            <a:picLocks noChangeAspect="1"/>
          </p:cNvPicPr>
          <p:nvPr/>
        </p:nvPicPr>
        <p:blipFill>
          <a:blip r:embed="rId7"/>
          <a:stretch>
            <a:fillRect/>
          </a:stretch>
        </p:blipFill>
        <p:spPr>
          <a:xfrm>
            <a:off x="5457198" y="4489063"/>
            <a:ext cx="1263987" cy="1263987"/>
          </a:xfrm>
          <a:prstGeom prst="rect">
            <a:avLst/>
          </a:prstGeom>
        </p:spPr>
      </p:pic>
      <p:sp>
        <p:nvSpPr>
          <p:cNvPr id="21" name="Freeform 20">
            <a:extLst>
              <a:ext uri="{FF2B5EF4-FFF2-40B4-BE49-F238E27FC236}">
                <a16:creationId xmlns:a16="http://schemas.microsoft.com/office/drawing/2014/main" id="{46C1CD94-0C2E-E443-A914-8A8FB8637F4B}"/>
              </a:ext>
            </a:extLst>
          </p:cNvPr>
          <p:cNvSpPr/>
          <p:nvPr/>
        </p:nvSpPr>
        <p:spPr>
          <a:xfrm>
            <a:off x="4843463" y="1814509"/>
            <a:ext cx="814387" cy="1328738"/>
          </a:xfrm>
          <a:custGeom>
            <a:avLst/>
            <a:gdLst>
              <a:gd name="connsiteX0" fmla="*/ 814387 w 814387"/>
              <a:gd name="connsiteY0" fmla="*/ 1328738 h 1328738"/>
              <a:gd name="connsiteX1" fmla="*/ 814387 w 814387"/>
              <a:gd name="connsiteY1" fmla="*/ 0 h 1328738"/>
              <a:gd name="connsiteX2" fmla="*/ 0 w 814387"/>
              <a:gd name="connsiteY2" fmla="*/ 0 h 1328738"/>
            </a:gdLst>
            <a:ahLst/>
            <a:cxnLst>
              <a:cxn ang="0">
                <a:pos x="connsiteX0" y="connsiteY0"/>
              </a:cxn>
              <a:cxn ang="0">
                <a:pos x="connsiteX1" y="connsiteY1"/>
              </a:cxn>
              <a:cxn ang="0">
                <a:pos x="connsiteX2" y="connsiteY2"/>
              </a:cxn>
            </a:cxnLst>
            <a:rect l="l" t="t" r="r" b="b"/>
            <a:pathLst>
              <a:path w="814387" h="1328738">
                <a:moveTo>
                  <a:pt x="814387" y="1328738"/>
                </a:moveTo>
                <a:lnTo>
                  <a:pt x="814387" y="0"/>
                </a:lnTo>
                <a:lnTo>
                  <a:pt x="0" y="0"/>
                </a:lnTo>
              </a:path>
            </a:pathLst>
          </a:custGeom>
          <a:noFill/>
          <a:ln w="28575">
            <a:solidFill>
              <a:srgbClr val="DE1D35"/>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21">
            <a:extLst>
              <a:ext uri="{FF2B5EF4-FFF2-40B4-BE49-F238E27FC236}">
                <a16:creationId xmlns:a16="http://schemas.microsoft.com/office/drawing/2014/main" id="{F505FAC7-26DE-E74C-AE42-2CDEA823B205}"/>
              </a:ext>
            </a:extLst>
          </p:cNvPr>
          <p:cNvSpPr/>
          <p:nvPr/>
        </p:nvSpPr>
        <p:spPr>
          <a:xfrm>
            <a:off x="5843588" y="2171697"/>
            <a:ext cx="1543050" cy="928687"/>
          </a:xfrm>
          <a:custGeom>
            <a:avLst/>
            <a:gdLst>
              <a:gd name="connsiteX0" fmla="*/ 0 w 1543050"/>
              <a:gd name="connsiteY0" fmla="*/ 928687 h 928687"/>
              <a:gd name="connsiteX1" fmla="*/ 14287 w 1543050"/>
              <a:gd name="connsiteY1" fmla="*/ 0 h 928687"/>
              <a:gd name="connsiteX2" fmla="*/ 1543050 w 1543050"/>
              <a:gd name="connsiteY2" fmla="*/ 0 h 928687"/>
            </a:gdLst>
            <a:ahLst/>
            <a:cxnLst>
              <a:cxn ang="0">
                <a:pos x="connsiteX0" y="connsiteY0"/>
              </a:cxn>
              <a:cxn ang="0">
                <a:pos x="connsiteX1" y="connsiteY1"/>
              </a:cxn>
              <a:cxn ang="0">
                <a:pos x="connsiteX2" y="connsiteY2"/>
              </a:cxn>
            </a:cxnLst>
            <a:rect l="l" t="t" r="r" b="b"/>
            <a:pathLst>
              <a:path w="1543050" h="928687">
                <a:moveTo>
                  <a:pt x="0" y="928687"/>
                </a:moveTo>
                <a:lnTo>
                  <a:pt x="14287" y="0"/>
                </a:lnTo>
                <a:lnTo>
                  <a:pt x="1543050" y="0"/>
                </a:lnTo>
              </a:path>
            </a:pathLst>
          </a:custGeom>
          <a:noFill/>
          <a:ln w="28575">
            <a:solidFill>
              <a:srgbClr val="DE1D35"/>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a:extLst>
              <a:ext uri="{FF2B5EF4-FFF2-40B4-BE49-F238E27FC236}">
                <a16:creationId xmlns:a16="http://schemas.microsoft.com/office/drawing/2014/main" id="{9E132E35-A9DE-054D-80A0-D7C4634C36CA}"/>
              </a:ext>
            </a:extLst>
          </p:cNvPr>
          <p:cNvSpPr/>
          <p:nvPr/>
        </p:nvSpPr>
        <p:spPr>
          <a:xfrm>
            <a:off x="3586163" y="3543297"/>
            <a:ext cx="1143000" cy="1657350"/>
          </a:xfrm>
          <a:custGeom>
            <a:avLst/>
            <a:gdLst>
              <a:gd name="connsiteX0" fmla="*/ 1143000 w 1143000"/>
              <a:gd name="connsiteY0" fmla="*/ 0 h 1657350"/>
              <a:gd name="connsiteX1" fmla="*/ 0 w 1143000"/>
              <a:gd name="connsiteY1" fmla="*/ 0 h 1657350"/>
              <a:gd name="connsiteX2" fmla="*/ 0 w 1143000"/>
              <a:gd name="connsiteY2" fmla="*/ 1657350 h 1657350"/>
            </a:gdLst>
            <a:ahLst/>
            <a:cxnLst>
              <a:cxn ang="0">
                <a:pos x="connsiteX0" y="connsiteY0"/>
              </a:cxn>
              <a:cxn ang="0">
                <a:pos x="connsiteX1" y="connsiteY1"/>
              </a:cxn>
              <a:cxn ang="0">
                <a:pos x="connsiteX2" y="connsiteY2"/>
              </a:cxn>
            </a:cxnLst>
            <a:rect l="l" t="t" r="r" b="b"/>
            <a:pathLst>
              <a:path w="1143000" h="1657350">
                <a:moveTo>
                  <a:pt x="1143000" y="0"/>
                </a:moveTo>
                <a:lnTo>
                  <a:pt x="0" y="0"/>
                </a:lnTo>
                <a:lnTo>
                  <a:pt x="0" y="1657350"/>
                </a:lnTo>
              </a:path>
            </a:pathLst>
          </a:custGeom>
          <a:noFill/>
          <a:ln w="28575">
            <a:solidFill>
              <a:srgbClr val="DE1D35"/>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968DBE04-0011-0B4C-AFB9-F47F88173CE4}"/>
              </a:ext>
            </a:extLst>
          </p:cNvPr>
          <p:cNvSpPr/>
          <p:nvPr/>
        </p:nvSpPr>
        <p:spPr>
          <a:xfrm>
            <a:off x="7397597" y="3571872"/>
            <a:ext cx="846291" cy="1457325"/>
          </a:xfrm>
          <a:custGeom>
            <a:avLst/>
            <a:gdLst>
              <a:gd name="connsiteX0" fmla="*/ 0 w 1000125"/>
              <a:gd name="connsiteY0" fmla="*/ 0 h 1457325"/>
              <a:gd name="connsiteX1" fmla="*/ 1000125 w 1000125"/>
              <a:gd name="connsiteY1" fmla="*/ 0 h 1457325"/>
              <a:gd name="connsiteX2" fmla="*/ 1000125 w 1000125"/>
              <a:gd name="connsiteY2" fmla="*/ 1457325 h 1457325"/>
            </a:gdLst>
            <a:ahLst/>
            <a:cxnLst>
              <a:cxn ang="0">
                <a:pos x="connsiteX0" y="connsiteY0"/>
              </a:cxn>
              <a:cxn ang="0">
                <a:pos x="connsiteX1" y="connsiteY1"/>
              </a:cxn>
              <a:cxn ang="0">
                <a:pos x="connsiteX2" y="connsiteY2"/>
              </a:cxn>
            </a:cxnLst>
            <a:rect l="l" t="t" r="r" b="b"/>
            <a:pathLst>
              <a:path w="1000125" h="1457325">
                <a:moveTo>
                  <a:pt x="0" y="0"/>
                </a:moveTo>
                <a:lnTo>
                  <a:pt x="1000125" y="0"/>
                </a:lnTo>
                <a:lnTo>
                  <a:pt x="1000125" y="1457325"/>
                </a:lnTo>
              </a:path>
            </a:pathLst>
          </a:custGeom>
          <a:noFill/>
          <a:ln w="28575">
            <a:solidFill>
              <a:srgbClr val="DE1D35"/>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a:extLst>
              <a:ext uri="{FF2B5EF4-FFF2-40B4-BE49-F238E27FC236}">
                <a16:creationId xmlns:a16="http://schemas.microsoft.com/office/drawing/2014/main" id="{B5E1FD8B-D69D-634D-9122-65668C955890}"/>
              </a:ext>
            </a:extLst>
          </p:cNvPr>
          <p:cNvSpPr/>
          <p:nvPr/>
        </p:nvSpPr>
        <p:spPr>
          <a:xfrm>
            <a:off x="6072188" y="3886197"/>
            <a:ext cx="0" cy="514350"/>
          </a:xfrm>
          <a:custGeom>
            <a:avLst/>
            <a:gdLst>
              <a:gd name="connsiteX0" fmla="*/ 0 w 0"/>
              <a:gd name="connsiteY0" fmla="*/ 0 h 514350"/>
              <a:gd name="connsiteX1" fmla="*/ 0 w 0"/>
              <a:gd name="connsiteY1" fmla="*/ 514350 h 514350"/>
            </a:gdLst>
            <a:ahLst/>
            <a:cxnLst>
              <a:cxn ang="0">
                <a:pos x="connsiteX0" y="connsiteY0"/>
              </a:cxn>
              <a:cxn ang="0">
                <a:pos x="connsiteX1" y="connsiteY1"/>
              </a:cxn>
            </a:cxnLst>
            <a:rect l="l" t="t" r="r" b="b"/>
            <a:pathLst>
              <a:path h="514350">
                <a:moveTo>
                  <a:pt x="0" y="0"/>
                </a:moveTo>
                <a:lnTo>
                  <a:pt x="0" y="514350"/>
                </a:lnTo>
              </a:path>
            </a:pathLst>
          </a:custGeom>
          <a:noFill/>
          <a:ln w="28575">
            <a:solidFill>
              <a:srgbClr val="DE1D35"/>
            </a:soli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1157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FF3D0-3612-554E-9FE9-61687B223A77}"/>
              </a:ext>
            </a:extLst>
          </p:cNvPr>
          <p:cNvSpPr>
            <a:spLocks noGrp="1"/>
          </p:cNvSpPr>
          <p:nvPr>
            <p:ph type="title"/>
          </p:nvPr>
        </p:nvSpPr>
        <p:spPr>
          <a:xfrm>
            <a:off x="987056" y="2555433"/>
            <a:ext cx="10515600" cy="1325563"/>
          </a:xfrm>
        </p:spPr>
        <p:txBody>
          <a:bodyPr>
            <a:normAutofit/>
          </a:bodyPr>
          <a:lstStyle/>
          <a:p>
            <a:r>
              <a:rPr lang="en-US" sz="3600" b="1" dirty="0">
                <a:solidFill>
                  <a:srgbClr val="C00000"/>
                </a:solidFill>
              </a:rPr>
              <a:t>Further reading on the impact of COIV-19 on consumer behavior can be found </a:t>
            </a:r>
            <a:r>
              <a:rPr lang="en-US" sz="3600" b="1" dirty="0">
                <a:solidFill>
                  <a:srgbClr val="C00000"/>
                </a:solidFill>
                <a:hlinkClick r:id="rId2">
                  <a:extLst>
                    <a:ext uri="{A12FA001-AC4F-418D-AE19-62706E023703}">
                      <ahyp:hlinkClr xmlns:ahyp="http://schemas.microsoft.com/office/drawing/2018/hyperlinkcolor" val="tx"/>
                    </a:ext>
                  </a:extLst>
                </a:hlinkClick>
              </a:rPr>
              <a:t>here. </a:t>
            </a:r>
            <a:endParaRPr lang="en-US" sz="3600" b="1" dirty="0">
              <a:solidFill>
                <a:srgbClr val="C00000"/>
              </a:solidFill>
            </a:endParaRPr>
          </a:p>
        </p:txBody>
      </p:sp>
    </p:spTree>
    <p:extLst>
      <p:ext uri="{BB962C8B-B14F-4D97-AF65-F5344CB8AC3E}">
        <p14:creationId xmlns:p14="http://schemas.microsoft.com/office/powerpoint/2010/main" val="917619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88447A-429C-954A-80ED-B0DA29FD19DB}"/>
              </a:ext>
            </a:extLst>
          </p:cNvPr>
          <p:cNvPicPr>
            <a:picLocks noChangeAspect="1"/>
          </p:cNvPicPr>
          <p:nvPr/>
        </p:nvPicPr>
        <p:blipFill rotWithShape="1">
          <a:blip r:embed="rId3">
            <a:extLst>
              <a:ext uri="{BEBA8EAE-BF5A-486C-A8C5-ECC9F3942E4B}">
                <a14:imgProps xmlns:a14="http://schemas.microsoft.com/office/drawing/2010/main">
                  <a14:imgLayer>
                    <a14:imgEffect>
                      <a14:brightnessContrast bright="-40000" contrast="-40000"/>
                    </a14:imgEffect>
                  </a14:imgLayer>
                </a14:imgProps>
              </a:ext>
            </a:extLst>
          </a:blip>
          <a:srcRect b="6290"/>
          <a:stretch/>
        </p:blipFill>
        <p:spPr>
          <a:xfrm>
            <a:off x="0" y="0"/>
            <a:ext cx="12192000" cy="6858000"/>
          </a:xfrm>
          <a:prstGeom prst="rect">
            <a:avLst/>
          </a:prstGeom>
        </p:spPr>
      </p:pic>
      <p:sp>
        <p:nvSpPr>
          <p:cNvPr id="2" name="Title 1">
            <a:extLst>
              <a:ext uri="{FF2B5EF4-FFF2-40B4-BE49-F238E27FC236}">
                <a16:creationId xmlns:a16="http://schemas.microsoft.com/office/drawing/2014/main" id="{A537AB2A-A6C7-3C47-9F7D-1C405EE69B54}"/>
              </a:ext>
            </a:extLst>
          </p:cNvPr>
          <p:cNvSpPr>
            <a:spLocks noGrp="1"/>
          </p:cNvSpPr>
          <p:nvPr>
            <p:ph type="title"/>
          </p:nvPr>
        </p:nvSpPr>
        <p:spPr>
          <a:xfrm>
            <a:off x="561753" y="5362429"/>
            <a:ext cx="5392480" cy="1208492"/>
          </a:xfrm>
        </p:spPr>
        <p:txBody>
          <a:bodyPr>
            <a:normAutofit/>
          </a:bodyPr>
          <a:lstStyle/>
          <a:p>
            <a:r>
              <a:rPr lang="en-US" sz="60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1.</a:t>
            </a:r>
            <a:r>
              <a:rPr lang="en-US"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The Consumer </a:t>
            </a:r>
          </a:p>
        </p:txBody>
      </p:sp>
    </p:spTree>
    <p:extLst>
      <p:ext uri="{BB962C8B-B14F-4D97-AF65-F5344CB8AC3E}">
        <p14:creationId xmlns:p14="http://schemas.microsoft.com/office/powerpoint/2010/main" val="371968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09C886E-FF2A-E444-922E-E88973EEF8DD}"/>
              </a:ext>
            </a:extLst>
          </p:cNvPr>
          <p:cNvSpPr/>
          <p:nvPr/>
        </p:nvSpPr>
        <p:spPr>
          <a:xfrm>
            <a:off x="8248890" y="1339053"/>
            <a:ext cx="3386137" cy="501921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C158C04-69A7-F242-BAF0-AFD097B2E654}"/>
              </a:ext>
            </a:extLst>
          </p:cNvPr>
          <p:cNvSpPr/>
          <p:nvPr/>
        </p:nvSpPr>
        <p:spPr>
          <a:xfrm>
            <a:off x="4605811" y="1339054"/>
            <a:ext cx="3386137" cy="501921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BEAAC4A-7CB3-EB43-B467-2E41D6DF5114}"/>
              </a:ext>
            </a:extLst>
          </p:cNvPr>
          <p:cNvSpPr/>
          <p:nvPr/>
        </p:nvSpPr>
        <p:spPr>
          <a:xfrm>
            <a:off x="928688" y="1339054"/>
            <a:ext cx="3386137" cy="501921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DC1A02-A2E2-D746-A32F-92653A5EDFB5}"/>
              </a:ext>
            </a:extLst>
          </p:cNvPr>
          <p:cNvSpPr>
            <a:spLocks noGrp="1"/>
          </p:cNvSpPr>
          <p:nvPr>
            <p:ph type="title"/>
          </p:nvPr>
        </p:nvSpPr>
        <p:spPr>
          <a:xfrm>
            <a:off x="914756" y="420579"/>
            <a:ext cx="7205663" cy="1049332"/>
          </a:xfrm>
        </p:spPr>
        <p:txBody>
          <a:bodyPr>
            <a:normAutofit/>
          </a:bodyPr>
          <a:lstStyle/>
          <a:p>
            <a:r>
              <a:rPr lang="en-US" sz="3600" b="1" dirty="0">
                <a:solidFill>
                  <a:srgbClr val="C00000"/>
                </a:solidFill>
                <a:latin typeface="Open Sans ExtraBold" panose="020B0606030504020204" pitchFamily="34" charset="0"/>
                <a:ea typeface="Open Sans ExtraBold" panose="020B0606030504020204" pitchFamily="34" charset="0"/>
                <a:cs typeface="Open Sans ExtraBold" panose="020B0606030504020204" pitchFamily="34" charset="0"/>
              </a:rPr>
              <a:t>1.1 Consumer Segments </a:t>
            </a:r>
          </a:p>
        </p:txBody>
      </p:sp>
      <p:pic>
        <p:nvPicPr>
          <p:cNvPr id="4" name="Picture 3">
            <a:extLst>
              <a:ext uri="{FF2B5EF4-FFF2-40B4-BE49-F238E27FC236}">
                <a16:creationId xmlns:a16="http://schemas.microsoft.com/office/drawing/2014/main" id="{B2616F6F-3AB6-9946-89D7-96C2ADDBE700}"/>
              </a:ext>
            </a:extLst>
          </p:cNvPr>
          <p:cNvPicPr>
            <a:picLocks noChangeAspect="1"/>
          </p:cNvPicPr>
          <p:nvPr/>
        </p:nvPicPr>
        <p:blipFill rotWithShape="1">
          <a:blip r:embed="rId3"/>
          <a:srcRect l="24598" t="2916"/>
          <a:stretch/>
        </p:blipFill>
        <p:spPr>
          <a:xfrm>
            <a:off x="1257300" y="1600767"/>
            <a:ext cx="2675804" cy="2299714"/>
          </a:xfrm>
          <a:prstGeom prst="rect">
            <a:avLst/>
          </a:prstGeom>
        </p:spPr>
      </p:pic>
      <p:sp>
        <p:nvSpPr>
          <p:cNvPr id="5" name="Content Placeholder 2">
            <a:extLst>
              <a:ext uri="{FF2B5EF4-FFF2-40B4-BE49-F238E27FC236}">
                <a16:creationId xmlns:a16="http://schemas.microsoft.com/office/drawing/2014/main" id="{1913BD3B-FF81-914B-8B94-51EC2B2B37F4}"/>
              </a:ext>
            </a:extLst>
          </p:cNvPr>
          <p:cNvSpPr txBox="1">
            <a:spLocks/>
          </p:cNvSpPr>
          <p:nvPr/>
        </p:nvSpPr>
        <p:spPr>
          <a:xfrm>
            <a:off x="1133946" y="4003367"/>
            <a:ext cx="2799158" cy="247651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Font typeface="Arial" panose="020B0604020202020204" pitchFamily="34" charset="0"/>
              <a:buNone/>
            </a:pPr>
            <a:r>
              <a:rPr lang="en-US" sz="1800" b="1" dirty="0">
                <a:latin typeface="Open Sans" panose="020B0606030504020204" pitchFamily="34" charset="0"/>
                <a:ea typeface="Open Sans" panose="020B0606030504020204" pitchFamily="34" charset="0"/>
                <a:cs typeface="Open Sans" panose="020B0606030504020204" pitchFamily="34" charset="0"/>
              </a:rPr>
              <a:t>WHO</a:t>
            </a:r>
          </a:p>
          <a:p>
            <a:pPr marL="0" indent="0" algn="ctr">
              <a:lnSpc>
                <a:spcPct val="100000"/>
              </a:lnSpc>
              <a:buFont typeface="Arial" panose="020B0604020202020204" pitchFamily="34" charset="0"/>
              <a:buNone/>
            </a:pPr>
            <a:r>
              <a:rPr lang="en-US" sz="1800" dirty="0">
                <a:latin typeface="Open Sans" panose="020B0606030504020204" pitchFamily="34" charset="0"/>
                <a:ea typeface="Open Sans" panose="020B0606030504020204" pitchFamily="34" charset="0"/>
                <a:cs typeface="Open Sans" panose="020B0606030504020204" pitchFamily="34" charset="0"/>
              </a:rPr>
              <a:t>Single, Mid -20’s, first time buyer</a:t>
            </a:r>
          </a:p>
          <a:p>
            <a:pPr marL="0" indent="0" algn="ctr">
              <a:lnSpc>
                <a:spcPct val="100000"/>
              </a:lnSpc>
              <a:buFont typeface="Arial" panose="020B0604020202020204" pitchFamily="34" charset="0"/>
              <a:buNone/>
            </a:pPr>
            <a:r>
              <a:rPr lang="en-US" sz="1800" b="1" dirty="0">
                <a:latin typeface="Open Sans" panose="020B0606030504020204" pitchFamily="34" charset="0"/>
                <a:ea typeface="Open Sans" panose="020B0606030504020204" pitchFamily="34" charset="0"/>
                <a:cs typeface="Open Sans" panose="020B0606030504020204" pitchFamily="34" charset="0"/>
              </a:rPr>
              <a:t>CONCERN</a:t>
            </a:r>
          </a:p>
          <a:p>
            <a:pPr marL="0" indent="0" algn="ctr">
              <a:lnSpc>
                <a:spcPct val="100000"/>
              </a:lnSpc>
              <a:buFont typeface="Arial" panose="020B0604020202020204" pitchFamily="34" charset="0"/>
              <a:buNone/>
            </a:pPr>
            <a:r>
              <a:rPr lang="en-US" sz="2000" b="1" dirty="0">
                <a:latin typeface="Open Sans" panose="020B0606030504020204" pitchFamily="34" charset="0"/>
                <a:ea typeface="Open Sans" panose="020B0606030504020204" pitchFamily="34" charset="0"/>
                <a:cs typeface="Open Sans" panose="020B0606030504020204" pitchFamily="34" charset="0"/>
              </a:rPr>
              <a:t> </a:t>
            </a:r>
            <a:r>
              <a:rPr lang="en-US" sz="1800" dirty="0">
                <a:latin typeface="Open Sans" panose="020B0606030504020204" pitchFamily="34" charset="0"/>
                <a:ea typeface="Open Sans" panose="020B0606030504020204" pitchFamily="34" charset="0"/>
                <a:cs typeface="Open Sans" panose="020B0606030504020204" pitchFamily="34" charset="0"/>
              </a:rPr>
              <a:t>Transportation of mattress, price </a:t>
            </a:r>
            <a:endParaRPr lang="en-US" sz="2000" dirty="0">
              <a:latin typeface="Open Sans" panose="020B0606030504020204" pitchFamily="34" charset="0"/>
              <a:ea typeface="Open Sans" panose="020B0606030504020204" pitchFamily="34" charset="0"/>
              <a:cs typeface="Open Sans" panose="020B0606030504020204" pitchFamily="34" charset="0"/>
            </a:endParaRPr>
          </a:p>
        </p:txBody>
      </p:sp>
      <p:pic>
        <p:nvPicPr>
          <p:cNvPr id="6" name="Picture 5">
            <a:extLst>
              <a:ext uri="{FF2B5EF4-FFF2-40B4-BE49-F238E27FC236}">
                <a16:creationId xmlns:a16="http://schemas.microsoft.com/office/drawing/2014/main" id="{AB5C377D-CE06-6A4A-96BC-94B567363AA2}"/>
              </a:ext>
            </a:extLst>
          </p:cNvPr>
          <p:cNvPicPr>
            <a:picLocks noChangeAspect="1"/>
          </p:cNvPicPr>
          <p:nvPr/>
        </p:nvPicPr>
        <p:blipFill rotWithShape="1">
          <a:blip r:embed="rId4"/>
          <a:srcRect l="23204" r="41480"/>
          <a:stretch/>
        </p:blipFill>
        <p:spPr>
          <a:xfrm>
            <a:off x="4914900" y="1600767"/>
            <a:ext cx="2728913" cy="2299714"/>
          </a:xfrm>
          <a:prstGeom prst="rect">
            <a:avLst/>
          </a:prstGeom>
        </p:spPr>
      </p:pic>
      <p:sp>
        <p:nvSpPr>
          <p:cNvPr id="7" name="Content Placeholder 2">
            <a:extLst>
              <a:ext uri="{FF2B5EF4-FFF2-40B4-BE49-F238E27FC236}">
                <a16:creationId xmlns:a16="http://schemas.microsoft.com/office/drawing/2014/main" id="{E2FEE6FE-B728-D94F-8BB8-DA164F48DED3}"/>
              </a:ext>
            </a:extLst>
          </p:cNvPr>
          <p:cNvSpPr txBox="1">
            <a:spLocks/>
          </p:cNvSpPr>
          <p:nvPr/>
        </p:nvSpPr>
        <p:spPr>
          <a:xfrm>
            <a:off x="4848703" y="4012881"/>
            <a:ext cx="2828453" cy="2466998"/>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0000"/>
              </a:lnSpc>
              <a:buFont typeface="Arial" panose="020B0604020202020204" pitchFamily="34" charset="0"/>
              <a:buNone/>
            </a:pPr>
            <a:r>
              <a:rPr lang="en-US" sz="2900" b="1" dirty="0">
                <a:latin typeface="Open Sans" panose="020B0606030504020204" pitchFamily="34" charset="0"/>
                <a:ea typeface="Open Sans" panose="020B0606030504020204" pitchFamily="34" charset="0"/>
                <a:cs typeface="Open Sans" panose="020B0606030504020204" pitchFamily="34" charset="0"/>
              </a:rPr>
              <a:t>WHO</a:t>
            </a:r>
          </a:p>
          <a:p>
            <a:pPr marL="0" indent="0" algn="ctr">
              <a:lnSpc>
                <a:spcPct val="120000"/>
              </a:lnSpc>
              <a:buFont typeface="Arial" panose="020B0604020202020204" pitchFamily="34" charset="0"/>
              <a:buNone/>
            </a:pPr>
            <a:r>
              <a:rPr lang="en-US" sz="2900" dirty="0">
                <a:latin typeface="Open Sans" panose="020B0606030504020204" pitchFamily="34" charset="0"/>
                <a:ea typeface="Open Sans" panose="020B0606030504020204" pitchFamily="34" charset="0"/>
                <a:cs typeface="Open Sans" panose="020B0606030504020204" pitchFamily="34" charset="0"/>
              </a:rPr>
              <a:t>Family, 20-40yrs, repeat buyer</a:t>
            </a:r>
          </a:p>
          <a:p>
            <a:pPr marL="0" indent="0" algn="ctr">
              <a:lnSpc>
                <a:spcPct val="120000"/>
              </a:lnSpc>
              <a:buFont typeface="Arial" panose="020B0604020202020204" pitchFamily="34" charset="0"/>
              <a:buNone/>
            </a:pPr>
            <a:r>
              <a:rPr lang="en-US" sz="2900" b="1" dirty="0">
                <a:latin typeface="Open Sans" panose="020B0606030504020204" pitchFamily="34" charset="0"/>
                <a:ea typeface="Open Sans" panose="020B0606030504020204" pitchFamily="34" charset="0"/>
                <a:cs typeface="Open Sans" panose="020B0606030504020204" pitchFamily="34" charset="0"/>
              </a:rPr>
              <a:t>CONCERN</a:t>
            </a:r>
          </a:p>
          <a:p>
            <a:pPr marL="0" indent="0" algn="ctr">
              <a:lnSpc>
                <a:spcPct val="120000"/>
              </a:lnSpc>
              <a:buFont typeface="Arial" panose="020B0604020202020204" pitchFamily="34" charset="0"/>
              <a:buNone/>
            </a:pPr>
            <a:r>
              <a:rPr lang="en-US" sz="2900" dirty="0">
                <a:latin typeface="Open Sans" panose="020B0606030504020204" pitchFamily="34" charset="0"/>
                <a:ea typeface="Open Sans" panose="020B0606030504020204" pitchFamily="34" charset="0"/>
                <a:cs typeface="Open Sans" panose="020B0606030504020204" pitchFamily="34" charset="0"/>
              </a:rPr>
              <a:t>Changing mattress size needs, quantity, price</a:t>
            </a:r>
          </a:p>
          <a:p>
            <a:pPr marL="0" indent="0" algn="ctr">
              <a:buFont typeface="Arial" panose="020B0604020202020204" pitchFamily="34" charset="0"/>
              <a:buNone/>
            </a:pPr>
            <a:endParaRPr lang="en-US" sz="2000" dirty="0">
              <a:latin typeface="Open Sans" panose="020B0606030504020204" pitchFamily="34" charset="0"/>
              <a:ea typeface="Open Sans" panose="020B0606030504020204" pitchFamily="34" charset="0"/>
              <a:cs typeface="Open Sans" panose="020B0606030504020204" pitchFamily="34" charset="0"/>
            </a:endParaRPr>
          </a:p>
        </p:txBody>
      </p:sp>
      <p:pic>
        <p:nvPicPr>
          <p:cNvPr id="8" name="Picture 7">
            <a:extLst>
              <a:ext uri="{FF2B5EF4-FFF2-40B4-BE49-F238E27FC236}">
                <a16:creationId xmlns:a16="http://schemas.microsoft.com/office/drawing/2014/main" id="{F80D478B-741F-884B-84BA-0B49ED157698}"/>
              </a:ext>
            </a:extLst>
          </p:cNvPr>
          <p:cNvPicPr>
            <a:picLocks noChangeAspect="1"/>
          </p:cNvPicPr>
          <p:nvPr/>
        </p:nvPicPr>
        <p:blipFill rotWithShape="1">
          <a:blip r:embed="rId5"/>
          <a:srcRect t="3541" r="-80" b="27153"/>
          <a:stretch/>
        </p:blipFill>
        <p:spPr>
          <a:xfrm>
            <a:off x="8682519" y="1570452"/>
            <a:ext cx="2524125" cy="2330029"/>
          </a:xfrm>
          <a:prstGeom prst="rect">
            <a:avLst/>
          </a:prstGeom>
        </p:spPr>
      </p:pic>
      <p:sp>
        <p:nvSpPr>
          <p:cNvPr id="9" name="Content Placeholder 2">
            <a:extLst>
              <a:ext uri="{FF2B5EF4-FFF2-40B4-BE49-F238E27FC236}">
                <a16:creationId xmlns:a16="http://schemas.microsoft.com/office/drawing/2014/main" id="{35FC0A98-6DD4-1042-AF23-30341DB10214}"/>
              </a:ext>
            </a:extLst>
          </p:cNvPr>
          <p:cNvSpPr txBox="1">
            <a:spLocks/>
          </p:cNvSpPr>
          <p:nvPr/>
        </p:nvSpPr>
        <p:spPr>
          <a:xfrm>
            <a:off x="8434873" y="4068084"/>
            <a:ext cx="3176348" cy="25098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1800" b="1" dirty="0">
                <a:latin typeface="Open Sans" panose="020B0606030504020204" pitchFamily="34" charset="0"/>
                <a:ea typeface="Open Sans" panose="020B0606030504020204" pitchFamily="34" charset="0"/>
                <a:cs typeface="Open Sans" panose="020B0606030504020204" pitchFamily="34" charset="0"/>
              </a:rPr>
              <a:t>WHO</a:t>
            </a:r>
          </a:p>
          <a:p>
            <a:pPr marL="0" indent="0" algn="ctr">
              <a:lnSpc>
                <a:spcPct val="100000"/>
              </a:lnSpc>
              <a:buFont typeface="Arial" panose="020B0604020202020204" pitchFamily="34" charset="0"/>
              <a:buNone/>
            </a:pPr>
            <a:r>
              <a:rPr lang="en-US" sz="1800" dirty="0">
                <a:latin typeface="Open Sans" panose="020B0606030504020204" pitchFamily="34" charset="0"/>
                <a:ea typeface="Open Sans" panose="020B0606030504020204" pitchFamily="34" charset="0"/>
                <a:cs typeface="Open Sans" panose="020B0606030504020204" pitchFamily="34" charset="0"/>
              </a:rPr>
              <a:t>Couple, 40+yrs , repeat buyer               </a:t>
            </a:r>
          </a:p>
          <a:p>
            <a:pPr marL="0" indent="0" algn="ctr">
              <a:lnSpc>
                <a:spcPct val="100000"/>
              </a:lnSpc>
              <a:buNone/>
            </a:pPr>
            <a:r>
              <a:rPr lang="en-US" sz="1800" b="1" dirty="0">
                <a:latin typeface="Open Sans" panose="020B0606030504020204" pitchFamily="34" charset="0"/>
                <a:ea typeface="Open Sans" panose="020B0606030504020204" pitchFamily="34" charset="0"/>
                <a:cs typeface="Open Sans" panose="020B0606030504020204" pitchFamily="34" charset="0"/>
              </a:rPr>
              <a:t>CONCERN</a:t>
            </a:r>
          </a:p>
          <a:p>
            <a:pPr marL="0" indent="0" algn="ctr">
              <a:lnSpc>
                <a:spcPct val="100000"/>
              </a:lnSpc>
              <a:buFont typeface="Arial" panose="020B0604020202020204" pitchFamily="34" charset="0"/>
              <a:buNone/>
            </a:pPr>
            <a:r>
              <a:rPr lang="en-US" sz="1800" dirty="0">
                <a:latin typeface="Open Sans" panose="020B0606030504020204" pitchFamily="34" charset="0"/>
                <a:ea typeface="Open Sans" panose="020B0606030504020204" pitchFamily="34" charset="0"/>
                <a:cs typeface="Open Sans" panose="020B0606030504020204" pitchFamily="34" charset="0"/>
              </a:rPr>
              <a:t>Quantity and Comfort, transportation of mattress</a:t>
            </a:r>
          </a:p>
          <a:p>
            <a:pPr marL="0" indent="0" algn="ctr">
              <a:buFont typeface="Arial" panose="020B0604020202020204" pitchFamily="34" charset="0"/>
              <a:buNone/>
            </a:pPr>
            <a:endParaRPr lang="en-US" sz="20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2203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02E52F27-0BF6-614B-B63F-29A72DBC6E5F}"/>
              </a:ext>
            </a:extLst>
          </p:cNvPr>
          <p:cNvSpPr/>
          <p:nvPr/>
        </p:nvSpPr>
        <p:spPr>
          <a:xfrm>
            <a:off x="6688116" y="1395662"/>
            <a:ext cx="5503883" cy="54623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DC1A02-A2E2-D746-A32F-92653A5EDFB5}"/>
              </a:ext>
            </a:extLst>
          </p:cNvPr>
          <p:cNvSpPr>
            <a:spLocks noGrp="1"/>
          </p:cNvSpPr>
          <p:nvPr>
            <p:ph type="title"/>
          </p:nvPr>
        </p:nvSpPr>
        <p:spPr>
          <a:xfrm>
            <a:off x="814997" y="598421"/>
            <a:ext cx="7035739" cy="672322"/>
          </a:xfrm>
        </p:spPr>
        <p:txBody>
          <a:bodyPr>
            <a:normAutofit fontScale="90000"/>
          </a:bodyPr>
          <a:lstStyle/>
          <a:p>
            <a:r>
              <a:rPr lang="en-US" sz="4000" b="1" dirty="0">
                <a:solidFill>
                  <a:srgbClr val="C00000"/>
                </a:solidFill>
                <a:latin typeface="Open Sans ExtraBold" panose="020B0606030504020204" pitchFamily="34" charset="0"/>
                <a:ea typeface="Open Sans ExtraBold" panose="020B0606030504020204" pitchFamily="34" charset="0"/>
                <a:cs typeface="Open Sans ExtraBold" panose="020B0606030504020204" pitchFamily="34" charset="0"/>
              </a:rPr>
              <a:t>1.2 Consumer Observations</a:t>
            </a:r>
          </a:p>
        </p:txBody>
      </p:sp>
      <p:sp>
        <p:nvSpPr>
          <p:cNvPr id="4" name="Rectangle 3">
            <a:extLst>
              <a:ext uri="{FF2B5EF4-FFF2-40B4-BE49-F238E27FC236}">
                <a16:creationId xmlns:a16="http://schemas.microsoft.com/office/drawing/2014/main" id="{4B62843F-07D9-9340-98C6-1343DCBEDE6A}"/>
              </a:ext>
            </a:extLst>
          </p:cNvPr>
          <p:cNvSpPr/>
          <p:nvPr/>
        </p:nvSpPr>
        <p:spPr>
          <a:xfrm>
            <a:off x="1360030" y="3628318"/>
            <a:ext cx="2411956" cy="660137"/>
          </a:xfrm>
          <a:prstGeom prst="rect">
            <a:avLst/>
          </a:prstGeom>
        </p:spPr>
        <p:txBody>
          <a:bodyPr wrap="square">
            <a:spAutoFit/>
          </a:bodyPr>
          <a:lstStyle/>
          <a:p>
            <a:pPr algn="ctr"/>
            <a:r>
              <a:rPr lang="en-US" b="1" dirty="0">
                <a:solidFill>
                  <a:srgbClr val="C00000"/>
                </a:solidFill>
                <a:latin typeface="Open Sans" panose="020B0606030504020204" pitchFamily="34" charset="0"/>
                <a:ea typeface="Open Sans" panose="020B0606030504020204" pitchFamily="34" charset="0"/>
                <a:cs typeface="Open Sans" panose="020B0606030504020204" pitchFamily="34" charset="0"/>
              </a:rPr>
              <a:t>Conscious consumerism  </a:t>
            </a:r>
          </a:p>
        </p:txBody>
      </p:sp>
      <p:pic>
        <p:nvPicPr>
          <p:cNvPr id="6" name="Picture 5">
            <a:extLst>
              <a:ext uri="{FF2B5EF4-FFF2-40B4-BE49-F238E27FC236}">
                <a16:creationId xmlns:a16="http://schemas.microsoft.com/office/drawing/2014/main" id="{4F53F7EC-C574-244B-A29E-0795A21EAFF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4000" b="100000" l="0" r="100000"/>
                    </a14:imgEffect>
                    <a14:imgEffect>
                      <a14:brightnessContrast bright="-100000" contrast="100000"/>
                    </a14:imgEffect>
                  </a14:imgLayer>
                </a14:imgProps>
              </a:ext>
            </a:extLst>
          </a:blip>
          <a:stretch>
            <a:fillRect/>
          </a:stretch>
        </p:blipFill>
        <p:spPr>
          <a:xfrm>
            <a:off x="8565033" y="2415083"/>
            <a:ext cx="1176338" cy="1176338"/>
          </a:xfrm>
          <a:prstGeom prst="rect">
            <a:avLst/>
          </a:prstGeom>
        </p:spPr>
      </p:pic>
      <p:pic>
        <p:nvPicPr>
          <p:cNvPr id="7" name="Picture 6">
            <a:extLst>
              <a:ext uri="{FF2B5EF4-FFF2-40B4-BE49-F238E27FC236}">
                <a16:creationId xmlns:a16="http://schemas.microsoft.com/office/drawing/2014/main" id="{A4D2A9D3-6213-1D42-807B-D977CED6B926}"/>
              </a:ext>
            </a:extLst>
          </p:cNvPr>
          <p:cNvPicPr>
            <a:picLocks noChangeAspect="1"/>
          </p:cNvPicPr>
          <p:nvPr/>
        </p:nvPicPr>
        <p:blipFill>
          <a:blip r:embed="rId5"/>
          <a:stretch>
            <a:fillRect/>
          </a:stretch>
        </p:blipFill>
        <p:spPr>
          <a:xfrm>
            <a:off x="1629819" y="2429624"/>
            <a:ext cx="1941286" cy="1019175"/>
          </a:xfrm>
          <a:prstGeom prst="rect">
            <a:avLst/>
          </a:prstGeom>
        </p:spPr>
      </p:pic>
      <p:pic>
        <p:nvPicPr>
          <p:cNvPr id="8" name="Picture 7">
            <a:extLst>
              <a:ext uri="{FF2B5EF4-FFF2-40B4-BE49-F238E27FC236}">
                <a16:creationId xmlns:a16="http://schemas.microsoft.com/office/drawing/2014/main" id="{71341960-367D-024B-B97A-7DCEF3A42746}"/>
              </a:ext>
            </a:extLst>
          </p:cNvPr>
          <p:cNvPicPr>
            <a:picLocks noChangeAspect="1"/>
          </p:cNvPicPr>
          <p:nvPr/>
        </p:nvPicPr>
        <p:blipFill>
          <a:blip r:embed="rId6"/>
          <a:stretch>
            <a:fillRect/>
          </a:stretch>
        </p:blipFill>
        <p:spPr>
          <a:xfrm>
            <a:off x="4213903" y="2268703"/>
            <a:ext cx="1211279" cy="1211279"/>
          </a:xfrm>
          <a:prstGeom prst="rect">
            <a:avLst/>
          </a:prstGeom>
        </p:spPr>
      </p:pic>
      <p:sp>
        <p:nvSpPr>
          <p:cNvPr id="9" name="Rectangle 8">
            <a:extLst>
              <a:ext uri="{FF2B5EF4-FFF2-40B4-BE49-F238E27FC236}">
                <a16:creationId xmlns:a16="http://schemas.microsoft.com/office/drawing/2014/main" id="{EFB0C3F1-8451-5944-86BC-FC96741E6EF5}"/>
              </a:ext>
            </a:extLst>
          </p:cNvPr>
          <p:cNvSpPr/>
          <p:nvPr/>
        </p:nvSpPr>
        <p:spPr>
          <a:xfrm>
            <a:off x="7919340" y="3642124"/>
            <a:ext cx="2411956" cy="646331"/>
          </a:xfrm>
          <a:prstGeom prst="rect">
            <a:avLst/>
          </a:prstGeom>
        </p:spPr>
        <p:txBody>
          <a:bodyPr wrap="square">
            <a:spAutoFit/>
          </a:bodyPr>
          <a:lstStyle/>
          <a:p>
            <a:pPr algn="ctr"/>
            <a:r>
              <a:rPr lang="en-US" b="1" dirty="0">
                <a:solidFill>
                  <a:srgbClr val="C00000"/>
                </a:solidFill>
                <a:latin typeface="Open Sans" panose="020B0606030504020204" pitchFamily="34" charset="0"/>
                <a:ea typeface="Open Sans" panose="020B0606030504020204" pitchFamily="34" charset="0"/>
                <a:cs typeface="Open Sans" panose="020B0606030504020204" pitchFamily="34" charset="0"/>
              </a:rPr>
              <a:t>Increasing Online Retail </a:t>
            </a:r>
          </a:p>
        </p:txBody>
      </p:sp>
      <p:sp>
        <p:nvSpPr>
          <p:cNvPr id="10" name="Rectangle 9">
            <a:extLst>
              <a:ext uri="{FF2B5EF4-FFF2-40B4-BE49-F238E27FC236}">
                <a16:creationId xmlns:a16="http://schemas.microsoft.com/office/drawing/2014/main" id="{E1F2E78F-4E41-7B4A-B578-69E359B61EF9}"/>
              </a:ext>
            </a:extLst>
          </p:cNvPr>
          <p:cNvSpPr/>
          <p:nvPr/>
        </p:nvSpPr>
        <p:spPr>
          <a:xfrm>
            <a:off x="3658804" y="3635050"/>
            <a:ext cx="2411956" cy="646331"/>
          </a:xfrm>
          <a:prstGeom prst="rect">
            <a:avLst/>
          </a:prstGeom>
        </p:spPr>
        <p:txBody>
          <a:bodyPr wrap="square">
            <a:spAutoFit/>
          </a:bodyPr>
          <a:lstStyle/>
          <a:p>
            <a:pPr algn="ctr"/>
            <a:r>
              <a:rPr lang="en-US" b="1" dirty="0">
                <a:solidFill>
                  <a:srgbClr val="C00000"/>
                </a:solidFill>
                <a:latin typeface="Open Sans" panose="020B0606030504020204" pitchFamily="34" charset="0"/>
                <a:ea typeface="Open Sans" panose="020B0606030504020204" pitchFamily="34" charset="0"/>
                <a:cs typeface="Open Sans" panose="020B0606030504020204" pitchFamily="34" charset="0"/>
              </a:rPr>
              <a:t>Increasing Personalization </a:t>
            </a:r>
          </a:p>
        </p:txBody>
      </p:sp>
      <p:sp>
        <p:nvSpPr>
          <p:cNvPr id="12" name="Rectangle 11">
            <a:extLst>
              <a:ext uri="{FF2B5EF4-FFF2-40B4-BE49-F238E27FC236}">
                <a16:creationId xmlns:a16="http://schemas.microsoft.com/office/drawing/2014/main" id="{32032AB5-97DE-D64B-83E3-0E794E112FAB}"/>
              </a:ext>
            </a:extLst>
          </p:cNvPr>
          <p:cNvSpPr/>
          <p:nvPr/>
        </p:nvSpPr>
        <p:spPr>
          <a:xfrm>
            <a:off x="7919340" y="5809251"/>
            <a:ext cx="2411956" cy="646331"/>
          </a:xfrm>
          <a:prstGeom prst="rect">
            <a:avLst/>
          </a:prstGeom>
        </p:spPr>
        <p:txBody>
          <a:bodyPr wrap="square">
            <a:spAutoFit/>
          </a:bodyPr>
          <a:lstStyle/>
          <a:p>
            <a:pPr algn="ctr"/>
            <a:r>
              <a:rPr lang="en-US" b="1" dirty="0">
                <a:solidFill>
                  <a:srgbClr val="C00000"/>
                </a:solidFill>
                <a:latin typeface="Open Sans" panose="020B0606030504020204" pitchFamily="34" charset="0"/>
                <a:ea typeface="Open Sans" panose="020B0606030504020204" pitchFamily="34" charset="0"/>
                <a:cs typeface="Open Sans" panose="020B0606030504020204" pitchFamily="34" charset="0"/>
              </a:rPr>
              <a:t>Housing Unaffordability</a:t>
            </a:r>
          </a:p>
        </p:txBody>
      </p:sp>
      <p:sp>
        <p:nvSpPr>
          <p:cNvPr id="13" name="Rectangle 12">
            <a:extLst>
              <a:ext uri="{FF2B5EF4-FFF2-40B4-BE49-F238E27FC236}">
                <a16:creationId xmlns:a16="http://schemas.microsoft.com/office/drawing/2014/main" id="{DC9EF312-2B72-1541-8D9E-AB2F5A06D6A3}"/>
              </a:ext>
            </a:extLst>
          </p:cNvPr>
          <p:cNvSpPr/>
          <p:nvPr/>
        </p:nvSpPr>
        <p:spPr>
          <a:xfrm>
            <a:off x="2470541" y="5887868"/>
            <a:ext cx="2201127" cy="646331"/>
          </a:xfrm>
          <a:prstGeom prst="rect">
            <a:avLst/>
          </a:prstGeom>
        </p:spPr>
        <p:txBody>
          <a:bodyPr wrap="square">
            <a:spAutoFit/>
          </a:bodyPr>
          <a:lstStyle/>
          <a:p>
            <a:pPr algn="ctr"/>
            <a:r>
              <a:rPr lang="en-US" b="1" dirty="0">
                <a:solidFill>
                  <a:srgbClr val="C00000"/>
                </a:solidFill>
                <a:latin typeface="Open Sans" panose="020B0606030504020204" pitchFamily="34" charset="0"/>
                <a:ea typeface="Open Sans" panose="020B0606030504020204" pitchFamily="34" charset="0"/>
                <a:cs typeface="Open Sans" panose="020B0606030504020204" pitchFamily="34" charset="0"/>
              </a:rPr>
              <a:t>Focus on Health &amp; Sleep </a:t>
            </a:r>
          </a:p>
        </p:txBody>
      </p:sp>
      <p:pic>
        <p:nvPicPr>
          <p:cNvPr id="14" name="Picture 13">
            <a:extLst>
              <a:ext uri="{FF2B5EF4-FFF2-40B4-BE49-F238E27FC236}">
                <a16:creationId xmlns:a16="http://schemas.microsoft.com/office/drawing/2014/main" id="{35C3C17C-856E-3C46-B184-8F70C6CA905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754" b="78524" l="10000" r="90000">
                        <a14:foregroundMark x1="34250" y1="65000" x2="34250" y2="65000"/>
                        <a14:foregroundMark x1="40750" y1="67250" x2="40750" y2="67250"/>
                        <a14:foregroundMark x1="19250" y1="55125" x2="19250" y2="55125"/>
                        <a14:foregroundMark x1="21750" y1="72375" x2="21750" y2="72375"/>
                        <a14:foregroundMark x1="51875" y1="72750" x2="51875" y2="72750"/>
                        <a14:foregroundMark x1="49375" y1="69375" x2="49375" y2="69375"/>
                        <a14:foregroundMark x1="77750" y1="58125" x2="77750" y2="58125"/>
                        <a14:foregroundMark x1="43750" y1="52625" x2="43750" y2="52625"/>
                        <a14:foregroundMark x1="49375" y1="39625" x2="49375" y2="39625"/>
                        <a14:foregroundMark x1="25625" y1="47375" x2="25625" y2="47375"/>
                        <a14:foregroundMark x1="50625" y1="68875" x2="50625" y2="68875"/>
                        <a14:foregroundMark x1="34250" y1="60375" x2="34250" y2="60375"/>
                        <a14:foregroundMark x1="36000" y1="56500" x2="36000" y2="56500"/>
                      </a14:backgroundRemoval>
                    </a14:imgEffect>
                    <a14:imgEffect>
                      <a14:colorTemperature colorTemp="1500"/>
                    </a14:imgEffect>
                    <a14:imgEffect>
                      <a14:saturation sat="0"/>
                    </a14:imgEffect>
                    <a14:imgEffect>
                      <a14:brightnessContrast bright="-100000" contrast="55000"/>
                    </a14:imgEffect>
                  </a14:imgLayer>
                </a14:imgProps>
              </a:ext>
            </a:extLst>
          </a:blip>
          <a:srcRect t="18033" b="14754"/>
          <a:stretch/>
        </p:blipFill>
        <p:spPr>
          <a:xfrm>
            <a:off x="8150824" y="4479566"/>
            <a:ext cx="2034003" cy="1367116"/>
          </a:xfrm>
          <a:prstGeom prst="rect">
            <a:avLst/>
          </a:prstGeom>
        </p:spPr>
      </p:pic>
      <p:pic>
        <p:nvPicPr>
          <p:cNvPr id="18" name="Picture 17">
            <a:extLst>
              <a:ext uri="{FF2B5EF4-FFF2-40B4-BE49-F238E27FC236}">
                <a16:creationId xmlns:a16="http://schemas.microsoft.com/office/drawing/2014/main" id="{59DA4F69-E915-C54F-87B3-AFA303AEA718}"/>
              </a:ext>
            </a:extLst>
          </p:cNvPr>
          <p:cNvPicPr>
            <a:picLocks noChangeAspect="1"/>
          </p:cNvPicPr>
          <p:nvPr/>
        </p:nvPicPr>
        <p:blipFill>
          <a:blip r:embed="rId9"/>
          <a:stretch>
            <a:fillRect/>
          </a:stretch>
        </p:blipFill>
        <p:spPr>
          <a:xfrm>
            <a:off x="3107139" y="4443523"/>
            <a:ext cx="1282203" cy="1282203"/>
          </a:xfrm>
          <a:prstGeom prst="rect">
            <a:avLst/>
          </a:prstGeom>
        </p:spPr>
      </p:pic>
      <p:sp>
        <p:nvSpPr>
          <p:cNvPr id="21" name="Rectangle 20">
            <a:extLst>
              <a:ext uri="{FF2B5EF4-FFF2-40B4-BE49-F238E27FC236}">
                <a16:creationId xmlns:a16="http://schemas.microsoft.com/office/drawing/2014/main" id="{53EA0D1E-C1F0-C048-BFF2-2477B01B194B}"/>
              </a:ext>
            </a:extLst>
          </p:cNvPr>
          <p:cNvSpPr/>
          <p:nvPr/>
        </p:nvSpPr>
        <p:spPr>
          <a:xfrm>
            <a:off x="2504210" y="1631015"/>
            <a:ext cx="2411956" cy="400110"/>
          </a:xfrm>
          <a:prstGeom prst="rect">
            <a:avLst/>
          </a:prstGeom>
        </p:spPr>
        <p:txBody>
          <a:bodyPr wrap="square">
            <a:spAutoFit/>
          </a:bodyPr>
          <a:lstStyle/>
          <a:p>
            <a:pPr algn="ctr"/>
            <a:r>
              <a:rPr lang="en-US" sz="2000" b="1" dirty="0">
                <a:latin typeface="Open Sans" panose="020B0606030504020204" pitchFamily="34" charset="0"/>
                <a:ea typeface="Open Sans" panose="020B0606030504020204" pitchFamily="34" charset="0"/>
                <a:cs typeface="Open Sans" panose="020B0606030504020204" pitchFamily="34" charset="0"/>
              </a:rPr>
              <a:t>OPPORTUNITY</a:t>
            </a:r>
          </a:p>
        </p:txBody>
      </p:sp>
      <p:sp>
        <p:nvSpPr>
          <p:cNvPr id="22" name="Rectangle 21">
            <a:extLst>
              <a:ext uri="{FF2B5EF4-FFF2-40B4-BE49-F238E27FC236}">
                <a16:creationId xmlns:a16="http://schemas.microsoft.com/office/drawing/2014/main" id="{3B3D987D-452B-F842-933A-39CA717261A7}"/>
              </a:ext>
            </a:extLst>
          </p:cNvPr>
          <p:cNvSpPr/>
          <p:nvPr/>
        </p:nvSpPr>
        <p:spPr>
          <a:xfrm>
            <a:off x="7947916" y="1636754"/>
            <a:ext cx="2411956" cy="400110"/>
          </a:xfrm>
          <a:prstGeom prst="rect">
            <a:avLst/>
          </a:prstGeom>
        </p:spPr>
        <p:txBody>
          <a:bodyPr wrap="square">
            <a:spAutoFit/>
          </a:bodyPr>
          <a:lstStyle/>
          <a:p>
            <a:pPr algn="ctr"/>
            <a:r>
              <a:rPr lang="en-US" sz="2000" b="1" dirty="0">
                <a:latin typeface="Open Sans" panose="020B0606030504020204" pitchFamily="34" charset="0"/>
                <a:ea typeface="Open Sans" panose="020B0606030504020204" pitchFamily="34" charset="0"/>
                <a:cs typeface="Open Sans" panose="020B0606030504020204" pitchFamily="34" charset="0"/>
              </a:rPr>
              <a:t>THREAT</a:t>
            </a:r>
          </a:p>
        </p:txBody>
      </p:sp>
    </p:spTree>
    <p:extLst>
      <p:ext uri="{BB962C8B-B14F-4D97-AF65-F5344CB8AC3E}">
        <p14:creationId xmlns:p14="http://schemas.microsoft.com/office/powerpoint/2010/main" val="2720007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E4E1A5A-AAE8-E24D-84F0-688FC309B371}"/>
              </a:ext>
            </a:extLst>
          </p:cNvPr>
          <p:cNvPicPr>
            <a:picLocks noChangeAspect="1"/>
          </p:cNvPicPr>
          <p:nvPr/>
        </p:nvPicPr>
        <p:blipFill rotWithShape="1">
          <a:blip r:embed="rId2">
            <a:extLst>
              <a:ext uri="{BEBA8EAE-BF5A-486C-A8C5-ECC9F3942E4B}">
                <a14:imgProps xmlns:a14="http://schemas.microsoft.com/office/drawing/2010/main">
                  <a14:imgLayer>
                    <a14:imgEffect>
                      <a14:brightnessContrast bright="-40000" contrast="-40000"/>
                    </a14:imgEffect>
                  </a14:imgLayer>
                </a14:imgProps>
              </a:ext>
            </a:extLst>
          </a:blip>
          <a:srcRect t="1" b="15625"/>
          <a:stretch/>
        </p:blipFill>
        <p:spPr>
          <a:xfrm>
            <a:off x="0" y="1"/>
            <a:ext cx="12192000" cy="6857999"/>
          </a:xfrm>
          <a:prstGeom prst="rect">
            <a:avLst/>
          </a:prstGeom>
        </p:spPr>
      </p:pic>
      <p:sp>
        <p:nvSpPr>
          <p:cNvPr id="2" name="Title 1">
            <a:extLst>
              <a:ext uri="{FF2B5EF4-FFF2-40B4-BE49-F238E27FC236}">
                <a16:creationId xmlns:a16="http://schemas.microsoft.com/office/drawing/2014/main" id="{A537AB2A-A6C7-3C47-9F7D-1C405EE69B54}"/>
              </a:ext>
            </a:extLst>
          </p:cNvPr>
          <p:cNvSpPr>
            <a:spLocks noGrp="1"/>
          </p:cNvSpPr>
          <p:nvPr>
            <p:ph type="title"/>
          </p:nvPr>
        </p:nvSpPr>
        <p:spPr>
          <a:xfrm>
            <a:off x="561753" y="5362429"/>
            <a:ext cx="5392480" cy="1208492"/>
          </a:xfrm>
        </p:spPr>
        <p:txBody>
          <a:bodyPr>
            <a:normAutofit/>
          </a:bodyPr>
          <a:lstStyle/>
          <a:p>
            <a:r>
              <a:rPr lang="en-US" sz="6000"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2.</a:t>
            </a:r>
            <a:r>
              <a:rPr lang="en-US" b="1" dirty="0">
                <a:solidFill>
                  <a:schemeClr val="bg1"/>
                </a:solidFill>
                <a:latin typeface="Open Sans ExtraBold" panose="020B0606030504020204" pitchFamily="34" charset="0"/>
                <a:ea typeface="Open Sans ExtraBold" panose="020B0606030504020204" pitchFamily="34" charset="0"/>
                <a:cs typeface="Open Sans ExtraBold" panose="020B0606030504020204" pitchFamily="34" charset="0"/>
              </a:rPr>
              <a:t> The Industry</a:t>
            </a:r>
          </a:p>
        </p:txBody>
      </p:sp>
    </p:spTree>
    <p:extLst>
      <p:ext uri="{BB962C8B-B14F-4D97-AF65-F5344CB8AC3E}">
        <p14:creationId xmlns:p14="http://schemas.microsoft.com/office/powerpoint/2010/main" val="39642099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8EAA84B9-DA2F-8142-BC9A-5E0587A3B568}"/>
              </a:ext>
            </a:extLst>
          </p:cNvPr>
          <p:cNvSpPr/>
          <p:nvPr/>
        </p:nvSpPr>
        <p:spPr>
          <a:xfrm>
            <a:off x="8024302" y="0"/>
            <a:ext cx="4167698"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0F586A-9199-F142-AE03-D5ADFA2299EA}"/>
              </a:ext>
            </a:extLst>
          </p:cNvPr>
          <p:cNvSpPr>
            <a:spLocks noGrp="1"/>
          </p:cNvSpPr>
          <p:nvPr>
            <p:ph type="title"/>
          </p:nvPr>
        </p:nvSpPr>
        <p:spPr>
          <a:xfrm>
            <a:off x="838200" y="403069"/>
            <a:ext cx="6423212" cy="1176804"/>
          </a:xfrm>
        </p:spPr>
        <p:txBody>
          <a:bodyPr>
            <a:normAutofit/>
          </a:bodyPr>
          <a:lstStyle/>
          <a:p>
            <a:r>
              <a:rPr lang="en-US" sz="3600" b="1" dirty="0">
                <a:solidFill>
                  <a:srgbClr val="C00000"/>
                </a:solidFill>
                <a:latin typeface="Open Sans ExtraBold" panose="020B0606030504020204" pitchFamily="34" charset="0"/>
                <a:ea typeface="Open Sans ExtraBold" panose="020B0606030504020204" pitchFamily="34" charset="0"/>
                <a:cs typeface="Open Sans ExtraBold" panose="020B0606030504020204" pitchFamily="34" charset="0"/>
              </a:rPr>
              <a:t>2.1 Industry Competition</a:t>
            </a:r>
          </a:p>
        </p:txBody>
      </p:sp>
      <p:cxnSp>
        <p:nvCxnSpPr>
          <p:cNvPr id="6" name="Straight Arrow Connector 5">
            <a:extLst>
              <a:ext uri="{FF2B5EF4-FFF2-40B4-BE49-F238E27FC236}">
                <a16:creationId xmlns:a16="http://schemas.microsoft.com/office/drawing/2014/main" id="{A27A23D8-3A16-E940-8CD8-D5BCCD12CAE5}"/>
              </a:ext>
            </a:extLst>
          </p:cNvPr>
          <p:cNvCxnSpPr/>
          <p:nvPr/>
        </p:nvCxnSpPr>
        <p:spPr>
          <a:xfrm flipV="1">
            <a:off x="1757082" y="1879413"/>
            <a:ext cx="0" cy="3460377"/>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4AB3D79-45F1-6F40-8DD2-55FD02C32F49}"/>
              </a:ext>
            </a:extLst>
          </p:cNvPr>
          <p:cNvCxnSpPr>
            <a:cxnSpLocks/>
          </p:cNvCxnSpPr>
          <p:nvPr/>
        </p:nvCxnSpPr>
        <p:spPr>
          <a:xfrm flipV="1">
            <a:off x="1990165" y="5626664"/>
            <a:ext cx="5576047" cy="1"/>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F422845A-9E55-1840-B578-7C4DAC896D19}"/>
              </a:ext>
            </a:extLst>
          </p:cNvPr>
          <p:cNvSpPr/>
          <p:nvPr/>
        </p:nvSpPr>
        <p:spPr>
          <a:xfrm>
            <a:off x="1398494" y="4895749"/>
            <a:ext cx="1909704" cy="369332"/>
          </a:xfrm>
          <a:prstGeom prst="rect">
            <a:avLst/>
          </a:prstGeom>
        </p:spPr>
        <p:txBody>
          <a:bodyPr wrap="square">
            <a:spAutoFit/>
          </a:bodyPr>
          <a:lstStyle/>
          <a:p>
            <a:pPr lvl="2" algn="ctr"/>
            <a:r>
              <a:rPr lang="en-US" dirty="0">
                <a:latin typeface="Open Sans" panose="020B0606030504020204" pitchFamily="34" charset="0"/>
                <a:ea typeface="Open Sans" panose="020B0606030504020204" pitchFamily="34" charset="0"/>
                <a:cs typeface="Open Sans" panose="020B0606030504020204" pitchFamily="34" charset="0"/>
              </a:rPr>
              <a:t>Indigo</a:t>
            </a:r>
          </a:p>
        </p:txBody>
      </p:sp>
      <p:sp>
        <p:nvSpPr>
          <p:cNvPr id="13" name="Rectangle 12">
            <a:extLst>
              <a:ext uri="{FF2B5EF4-FFF2-40B4-BE49-F238E27FC236}">
                <a16:creationId xmlns:a16="http://schemas.microsoft.com/office/drawing/2014/main" id="{2C94E719-331E-6F43-88D9-F8F6DA68F663}"/>
              </a:ext>
            </a:extLst>
          </p:cNvPr>
          <p:cNvSpPr/>
          <p:nvPr/>
        </p:nvSpPr>
        <p:spPr>
          <a:xfrm>
            <a:off x="1272988" y="4595297"/>
            <a:ext cx="2967318" cy="369332"/>
          </a:xfrm>
          <a:prstGeom prst="rect">
            <a:avLst/>
          </a:prstGeom>
        </p:spPr>
        <p:txBody>
          <a:bodyPr wrap="square">
            <a:spAutoFit/>
          </a:bodyPr>
          <a:lstStyle/>
          <a:p>
            <a:pPr lvl="2"/>
            <a:r>
              <a:rPr lang="en-US" dirty="0">
                <a:latin typeface="Open Sans" panose="020B0606030504020204" pitchFamily="34" charset="0"/>
                <a:ea typeface="Open Sans" panose="020B0606030504020204" pitchFamily="34" charset="0"/>
                <a:cs typeface="Open Sans" panose="020B0606030504020204" pitchFamily="34" charset="0"/>
              </a:rPr>
              <a:t>Hudson’s Bay</a:t>
            </a:r>
          </a:p>
        </p:txBody>
      </p:sp>
      <p:sp>
        <p:nvSpPr>
          <p:cNvPr id="14" name="Rectangle 13">
            <a:extLst>
              <a:ext uri="{FF2B5EF4-FFF2-40B4-BE49-F238E27FC236}">
                <a16:creationId xmlns:a16="http://schemas.microsoft.com/office/drawing/2014/main" id="{8A6369BE-E0CD-574A-A2BB-8A0F6A5C41C1}"/>
              </a:ext>
            </a:extLst>
          </p:cNvPr>
          <p:cNvSpPr/>
          <p:nvPr/>
        </p:nvSpPr>
        <p:spPr>
          <a:xfrm>
            <a:off x="2944905" y="5835243"/>
            <a:ext cx="2967318" cy="369332"/>
          </a:xfrm>
          <a:prstGeom prst="rect">
            <a:avLst/>
          </a:prstGeom>
        </p:spPr>
        <p:txBody>
          <a:bodyPr wrap="square">
            <a:spAutoFit/>
          </a:bodyPr>
          <a:lstStyle/>
          <a:p>
            <a:pPr lvl="2"/>
            <a:r>
              <a:rPr lang="en-US" b="1" dirty="0">
                <a:latin typeface="Open Sans" panose="020B0606030504020204" pitchFamily="34" charset="0"/>
                <a:ea typeface="Open Sans" panose="020B0606030504020204" pitchFamily="34" charset="0"/>
                <a:cs typeface="Open Sans" panose="020B0606030504020204" pitchFamily="34" charset="0"/>
              </a:rPr>
              <a:t>Digital Retail</a:t>
            </a:r>
          </a:p>
        </p:txBody>
      </p:sp>
      <p:sp>
        <p:nvSpPr>
          <p:cNvPr id="15" name="Rectangle 14">
            <a:extLst>
              <a:ext uri="{FF2B5EF4-FFF2-40B4-BE49-F238E27FC236}">
                <a16:creationId xmlns:a16="http://schemas.microsoft.com/office/drawing/2014/main" id="{9759E1A7-FE7B-314C-BCD1-33022AF34611}"/>
              </a:ext>
            </a:extLst>
          </p:cNvPr>
          <p:cNvSpPr/>
          <p:nvPr/>
        </p:nvSpPr>
        <p:spPr>
          <a:xfrm rot="16200000">
            <a:off x="-85165" y="3870416"/>
            <a:ext cx="2967318" cy="369332"/>
          </a:xfrm>
          <a:prstGeom prst="rect">
            <a:avLst/>
          </a:prstGeom>
        </p:spPr>
        <p:txBody>
          <a:bodyPr wrap="square">
            <a:spAutoFit/>
          </a:bodyPr>
          <a:lstStyle/>
          <a:p>
            <a:pPr lvl="2"/>
            <a:r>
              <a:rPr lang="en-US" b="1" dirty="0">
                <a:latin typeface="Open Sans" panose="020B0606030504020204" pitchFamily="34" charset="0"/>
                <a:ea typeface="Open Sans" panose="020B0606030504020204" pitchFamily="34" charset="0"/>
                <a:cs typeface="Open Sans" panose="020B0606030504020204" pitchFamily="34" charset="0"/>
              </a:rPr>
              <a:t>Specialization</a:t>
            </a:r>
          </a:p>
        </p:txBody>
      </p:sp>
      <p:sp>
        <p:nvSpPr>
          <p:cNvPr id="16" name="Rectangle 15">
            <a:extLst>
              <a:ext uri="{FF2B5EF4-FFF2-40B4-BE49-F238E27FC236}">
                <a16:creationId xmlns:a16="http://schemas.microsoft.com/office/drawing/2014/main" id="{4726C224-961C-144F-A783-4C05EF035BA7}"/>
              </a:ext>
            </a:extLst>
          </p:cNvPr>
          <p:cNvSpPr/>
          <p:nvPr/>
        </p:nvSpPr>
        <p:spPr>
          <a:xfrm>
            <a:off x="1213828" y="3310997"/>
            <a:ext cx="2967318" cy="646331"/>
          </a:xfrm>
          <a:prstGeom prst="rect">
            <a:avLst/>
          </a:prstGeom>
        </p:spPr>
        <p:txBody>
          <a:bodyPr wrap="square">
            <a:spAutoFit/>
          </a:bodyPr>
          <a:lstStyle/>
          <a:p>
            <a:pPr lvl="2" algn="ctr"/>
            <a:r>
              <a:rPr lang="en-US" dirty="0">
                <a:latin typeface="Open Sans" panose="020B0606030504020204" pitchFamily="34" charset="0"/>
                <a:ea typeface="Open Sans" panose="020B0606030504020204" pitchFamily="34" charset="0"/>
                <a:cs typeface="Open Sans" panose="020B0606030504020204" pitchFamily="34" charset="0"/>
              </a:rPr>
              <a:t>Ikea, Best Buy, Costco, Walmart</a:t>
            </a:r>
          </a:p>
        </p:txBody>
      </p:sp>
      <p:sp>
        <p:nvSpPr>
          <p:cNvPr id="17" name="Rectangle 16">
            <a:extLst>
              <a:ext uri="{FF2B5EF4-FFF2-40B4-BE49-F238E27FC236}">
                <a16:creationId xmlns:a16="http://schemas.microsoft.com/office/drawing/2014/main" id="{B087034D-6419-5A46-9DD2-E30053E82403}"/>
              </a:ext>
            </a:extLst>
          </p:cNvPr>
          <p:cNvSpPr/>
          <p:nvPr/>
        </p:nvSpPr>
        <p:spPr>
          <a:xfrm>
            <a:off x="4698396" y="4652139"/>
            <a:ext cx="2967318" cy="369332"/>
          </a:xfrm>
          <a:prstGeom prst="rect">
            <a:avLst/>
          </a:prstGeom>
        </p:spPr>
        <p:txBody>
          <a:bodyPr wrap="square">
            <a:spAutoFit/>
          </a:bodyPr>
          <a:lstStyle/>
          <a:p>
            <a:pPr lvl="2"/>
            <a:r>
              <a:rPr lang="en-US" dirty="0">
                <a:latin typeface="Open Sans" panose="020B0606030504020204" pitchFamily="34" charset="0"/>
                <a:ea typeface="Open Sans" panose="020B0606030504020204" pitchFamily="34" charset="0"/>
                <a:cs typeface="Open Sans" panose="020B0606030504020204" pitchFamily="34" charset="0"/>
              </a:rPr>
              <a:t>Amazon</a:t>
            </a:r>
          </a:p>
        </p:txBody>
      </p:sp>
      <p:sp>
        <p:nvSpPr>
          <p:cNvPr id="18" name="Rectangle 17">
            <a:extLst>
              <a:ext uri="{FF2B5EF4-FFF2-40B4-BE49-F238E27FC236}">
                <a16:creationId xmlns:a16="http://schemas.microsoft.com/office/drawing/2014/main" id="{B236AA00-A80D-D649-BA37-1CA04C64D2DB}"/>
              </a:ext>
            </a:extLst>
          </p:cNvPr>
          <p:cNvSpPr/>
          <p:nvPr/>
        </p:nvSpPr>
        <p:spPr>
          <a:xfrm>
            <a:off x="1213828" y="1971714"/>
            <a:ext cx="3273007" cy="646331"/>
          </a:xfrm>
          <a:prstGeom prst="rect">
            <a:avLst/>
          </a:prstGeom>
        </p:spPr>
        <p:txBody>
          <a:bodyPr wrap="square">
            <a:spAutoFit/>
          </a:bodyPr>
          <a:lstStyle/>
          <a:p>
            <a:pPr lvl="2" algn="ctr"/>
            <a:r>
              <a:rPr lang="en-US" dirty="0">
                <a:latin typeface="Open Sans" panose="020B0606030504020204" pitchFamily="34" charset="0"/>
                <a:ea typeface="Open Sans" panose="020B0606030504020204" pitchFamily="34" charset="0"/>
                <a:cs typeface="Open Sans" panose="020B0606030504020204" pitchFamily="34" charset="0"/>
              </a:rPr>
              <a:t>Regional Specialty Mattress Retailers</a:t>
            </a:r>
          </a:p>
        </p:txBody>
      </p:sp>
      <p:sp>
        <p:nvSpPr>
          <p:cNvPr id="19" name="Rectangle 18">
            <a:extLst>
              <a:ext uri="{FF2B5EF4-FFF2-40B4-BE49-F238E27FC236}">
                <a16:creationId xmlns:a16="http://schemas.microsoft.com/office/drawing/2014/main" id="{0B8380A0-E863-C74B-B87C-8E14DC843E17}"/>
              </a:ext>
            </a:extLst>
          </p:cNvPr>
          <p:cNvSpPr/>
          <p:nvPr/>
        </p:nvSpPr>
        <p:spPr>
          <a:xfrm>
            <a:off x="4698396" y="2003649"/>
            <a:ext cx="2967318" cy="1200329"/>
          </a:xfrm>
          <a:prstGeom prst="rect">
            <a:avLst/>
          </a:prstGeom>
        </p:spPr>
        <p:txBody>
          <a:bodyPr wrap="square">
            <a:spAutoFit/>
          </a:bodyPr>
          <a:lstStyle/>
          <a:p>
            <a:pPr lvl="2" algn="ctr"/>
            <a:r>
              <a:rPr lang="en-US" dirty="0">
                <a:latin typeface="Open Sans" panose="020B0606030504020204" pitchFamily="34" charset="0"/>
                <a:ea typeface="Open Sans" panose="020B0606030504020204" pitchFamily="34" charset="0"/>
                <a:cs typeface="Open Sans" panose="020B0606030504020204" pitchFamily="34" charset="0"/>
              </a:rPr>
              <a:t>Casper, Parachute, Tuft &amp; Needle, Leesa, Sattva </a:t>
            </a:r>
          </a:p>
        </p:txBody>
      </p:sp>
      <p:sp>
        <p:nvSpPr>
          <p:cNvPr id="23" name="Rectangle 22">
            <a:extLst>
              <a:ext uri="{FF2B5EF4-FFF2-40B4-BE49-F238E27FC236}">
                <a16:creationId xmlns:a16="http://schemas.microsoft.com/office/drawing/2014/main" id="{603E6A29-DEAB-7142-BE10-1A513EDE38DB}"/>
              </a:ext>
            </a:extLst>
          </p:cNvPr>
          <p:cNvSpPr/>
          <p:nvPr/>
        </p:nvSpPr>
        <p:spPr>
          <a:xfrm>
            <a:off x="3040815" y="2893187"/>
            <a:ext cx="2967318" cy="369332"/>
          </a:xfrm>
          <a:prstGeom prst="rect">
            <a:avLst/>
          </a:prstGeom>
        </p:spPr>
        <p:txBody>
          <a:bodyPr wrap="square">
            <a:spAutoFit/>
          </a:bodyPr>
          <a:lstStyle/>
          <a:p>
            <a:pPr lvl="2"/>
            <a:r>
              <a:rPr lang="en-US" b="1" dirty="0">
                <a:solidFill>
                  <a:srgbClr val="C00000"/>
                </a:solidFill>
                <a:latin typeface="Open Sans" panose="020B0606030504020204" pitchFamily="34" charset="0"/>
                <a:ea typeface="Open Sans" panose="020B0606030504020204" pitchFamily="34" charset="0"/>
                <a:cs typeface="Open Sans" panose="020B0606030504020204" pitchFamily="34" charset="0"/>
              </a:rPr>
              <a:t>Sleep Country</a:t>
            </a:r>
          </a:p>
        </p:txBody>
      </p:sp>
      <p:sp>
        <p:nvSpPr>
          <p:cNvPr id="24" name="Rectangle 23">
            <a:extLst>
              <a:ext uri="{FF2B5EF4-FFF2-40B4-BE49-F238E27FC236}">
                <a16:creationId xmlns:a16="http://schemas.microsoft.com/office/drawing/2014/main" id="{14A42C89-26E0-6C46-A28B-B3967B936BB0}"/>
              </a:ext>
            </a:extLst>
          </p:cNvPr>
          <p:cNvSpPr/>
          <p:nvPr/>
        </p:nvSpPr>
        <p:spPr>
          <a:xfrm>
            <a:off x="7566212" y="3333413"/>
            <a:ext cx="3920278" cy="1631216"/>
          </a:xfrm>
          <a:prstGeom prst="rect">
            <a:avLst/>
          </a:prstGeom>
        </p:spPr>
        <p:txBody>
          <a:bodyPr wrap="square">
            <a:spAutoFit/>
          </a:bodyPr>
          <a:lstStyle/>
          <a:p>
            <a:pPr lvl="2"/>
            <a:r>
              <a:rPr lang="en-US" sz="2000" b="1" dirty="0">
                <a:solidFill>
                  <a:srgbClr val="C00000"/>
                </a:solidFill>
                <a:latin typeface="Open Sans" panose="020B0606030504020204" pitchFamily="34" charset="0"/>
                <a:ea typeface="Open Sans" panose="020B0606030504020204" pitchFamily="34" charset="0"/>
                <a:cs typeface="Open Sans" panose="020B0606030504020204" pitchFamily="34" charset="0"/>
              </a:rPr>
              <a:t>Biggest Competition:</a:t>
            </a:r>
          </a:p>
          <a:p>
            <a:pPr lvl="2"/>
            <a:r>
              <a:rPr lang="en-US" sz="2000" dirty="0">
                <a:latin typeface="Open Sans" panose="020B0606030504020204" pitchFamily="34" charset="0"/>
                <a:ea typeface="Open Sans" panose="020B0606030504020204" pitchFamily="34" charset="0"/>
                <a:cs typeface="Open Sans" panose="020B0606030504020204" pitchFamily="34" charset="0"/>
              </a:rPr>
              <a:t>Online Specialty Mattress Retailers, Low-cost full-line furniture retailers</a:t>
            </a:r>
          </a:p>
        </p:txBody>
      </p:sp>
      <p:sp>
        <p:nvSpPr>
          <p:cNvPr id="26" name="Rectangle 25">
            <a:extLst>
              <a:ext uri="{FF2B5EF4-FFF2-40B4-BE49-F238E27FC236}">
                <a16:creationId xmlns:a16="http://schemas.microsoft.com/office/drawing/2014/main" id="{C5593275-D3C7-5644-90F2-DF5529B95F39}"/>
              </a:ext>
            </a:extLst>
          </p:cNvPr>
          <p:cNvSpPr/>
          <p:nvPr/>
        </p:nvSpPr>
        <p:spPr>
          <a:xfrm>
            <a:off x="7566212" y="2064954"/>
            <a:ext cx="3920278" cy="1015663"/>
          </a:xfrm>
          <a:prstGeom prst="rect">
            <a:avLst/>
          </a:prstGeom>
        </p:spPr>
        <p:txBody>
          <a:bodyPr wrap="square">
            <a:spAutoFit/>
          </a:bodyPr>
          <a:lstStyle/>
          <a:p>
            <a:pPr lvl="2"/>
            <a:r>
              <a:rPr lang="en-US" sz="2000" dirty="0">
                <a:latin typeface="Open Sans" panose="020B0606030504020204" pitchFamily="34" charset="0"/>
                <a:ea typeface="Open Sans" panose="020B0606030504020204" pitchFamily="34" charset="0"/>
                <a:cs typeface="Open Sans" panose="020B0606030504020204" pitchFamily="34" charset="0"/>
              </a:rPr>
              <a:t>Rapid growth in competitors over last 10 years. </a:t>
            </a:r>
          </a:p>
        </p:txBody>
      </p:sp>
    </p:spTree>
    <p:extLst>
      <p:ext uri="{BB962C8B-B14F-4D97-AF65-F5344CB8AC3E}">
        <p14:creationId xmlns:p14="http://schemas.microsoft.com/office/powerpoint/2010/main" val="2681062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CC4E53B-5B2E-FF4F-96A8-09C1291EDC43}"/>
              </a:ext>
            </a:extLst>
          </p:cNvPr>
          <p:cNvSpPr/>
          <p:nvPr/>
        </p:nvSpPr>
        <p:spPr>
          <a:xfrm>
            <a:off x="0" y="1812758"/>
            <a:ext cx="12192000" cy="38982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0F586A-9199-F142-AE03-D5ADFA2299EA}"/>
              </a:ext>
            </a:extLst>
          </p:cNvPr>
          <p:cNvSpPr>
            <a:spLocks noGrp="1"/>
          </p:cNvSpPr>
          <p:nvPr>
            <p:ph type="title"/>
          </p:nvPr>
        </p:nvSpPr>
        <p:spPr>
          <a:xfrm>
            <a:off x="829339" y="463529"/>
            <a:ext cx="6175091" cy="997510"/>
          </a:xfrm>
        </p:spPr>
        <p:txBody>
          <a:bodyPr>
            <a:normAutofit/>
          </a:bodyPr>
          <a:lstStyle/>
          <a:p>
            <a:r>
              <a:rPr lang="en-US" sz="3600" b="1" dirty="0">
                <a:solidFill>
                  <a:srgbClr val="C00000"/>
                </a:solidFill>
                <a:latin typeface="Open Sans ExtraBold" panose="020B0606030504020204" pitchFamily="34" charset="0"/>
                <a:ea typeface="Open Sans ExtraBold" panose="020B0606030504020204" pitchFamily="34" charset="0"/>
                <a:cs typeface="Open Sans ExtraBold" panose="020B0606030504020204" pitchFamily="34" charset="0"/>
              </a:rPr>
              <a:t>2.2 Industry Trends</a:t>
            </a:r>
          </a:p>
        </p:txBody>
      </p:sp>
      <p:sp>
        <p:nvSpPr>
          <p:cNvPr id="5" name="Rectangle 4">
            <a:extLst>
              <a:ext uri="{FF2B5EF4-FFF2-40B4-BE49-F238E27FC236}">
                <a16:creationId xmlns:a16="http://schemas.microsoft.com/office/drawing/2014/main" id="{0ED2AFC7-4432-D144-AC4F-439992DFC8A5}"/>
              </a:ext>
            </a:extLst>
          </p:cNvPr>
          <p:cNvSpPr/>
          <p:nvPr/>
        </p:nvSpPr>
        <p:spPr>
          <a:xfrm>
            <a:off x="1009090" y="4167628"/>
            <a:ext cx="2667049" cy="1200329"/>
          </a:xfrm>
          <a:prstGeom prst="rect">
            <a:avLst/>
          </a:prstGeom>
        </p:spPr>
        <p:txBody>
          <a:bodyPr wrap="square">
            <a:spAutoFit/>
          </a:bodyPr>
          <a:lstStyle/>
          <a:p>
            <a:pPr lvl="1" algn="ctr"/>
            <a:r>
              <a:rPr lang="en-US" sz="2400" dirty="0"/>
              <a:t>Growth of mattress-in-a-box retailers </a:t>
            </a:r>
          </a:p>
        </p:txBody>
      </p:sp>
      <p:sp>
        <p:nvSpPr>
          <p:cNvPr id="6" name="Rectangle 5">
            <a:extLst>
              <a:ext uri="{FF2B5EF4-FFF2-40B4-BE49-F238E27FC236}">
                <a16:creationId xmlns:a16="http://schemas.microsoft.com/office/drawing/2014/main" id="{BD5DECEF-F6C2-EF40-B150-F40D2DD00616}"/>
              </a:ext>
            </a:extLst>
          </p:cNvPr>
          <p:cNvSpPr/>
          <p:nvPr/>
        </p:nvSpPr>
        <p:spPr>
          <a:xfrm>
            <a:off x="4103090" y="4167628"/>
            <a:ext cx="3520952" cy="1200329"/>
          </a:xfrm>
          <a:prstGeom prst="rect">
            <a:avLst/>
          </a:prstGeom>
        </p:spPr>
        <p:txBody>
          <a:bodyPr wrap="square">
            <a:spAutoFit/>
          </a:bodyPr>
          <a:lstStyle/>
          <a:p>
            <a:pPr lvl="1" algn="ctr"/>
            <a:r>
              <a:rPr lang="en-US" sz="2400" dirty="0"/>
              <a:t>Ease of trials and returns (often 100% cashback)  </a:t>
            </a:r>
          </a:p>
        </p:txBody>
      </p:sp>
      <p:sp>
        <p:nvSpPr>
          <p:cNvPr id="7" name="Rectangle 6">
            <a:extLst>
              <a:ext uri="{FF2B5EF4-FFF2-40B4-BE49-F238E27FC236}">
                <a16:creationId xmlns:a16="http://schemas.microsoft.com/office/drawing/2014/main" id="{CB3C9411-54A9-944A-A152-13A01103995E}"/>
              </a:ext>
            </a:extLst>
          </p:cNvPr>
          <p:cNvSpPr/>
          <p:nvPr/>
        </p:nvSpPr>
        <p:spPr>
          <a:xfrm>
            <a:off x="7617234" y="4135544"/>
            <a:ext cx="3820387" cy="1200329"/>
          </a:xfrm>
          <a:prstGeom prst="rect">
            <a:avLst/>
          </a:prstGeom>
        </p:spPr>
        <p:txBody>
          <a:bodyPr wrap="square">
            <a:spAutoFit/>
          </a:bodyPr>
          <a:lstStyle/>
          <a:p>
            <a:pPr lvl="1" algn="ctr"/>
            <a:r>
              <a:rPr lang="en-US" sz="2400" dirty="0"/>
              <a:t>Information based decision making (specs, reviews, technology)</a:t>
            </a:r>
          </a:p>
        </p:txBody>
      </p:sp>
      <p:pic>
        <p:nvPicPr>
          <p:cNvPr id="10" name="Picture 9">
            <a:extLst>
              <a:ext uri="{FF2B5EF4-FFF2-40B4-BE49-F238E27FC236}">
                <a16:creationId xmlns:a16="http://schemas.microsoft.com/office/drawing/2014/main" id="{6561BDBD-F923-A54D-ADD0-5B3C168D79C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778" b="100000" l="0" r="99111">
                        <a14:foregroundMark x1="51556" y1="43556" x2="51556" y2="43556"/>
                        <a14:foregroundMark x1="40444" y1="65778" x2="40444" y2="65778"/>
                        <a14:foregroundMark x1="31111" y1="69333" x2="31111" y2="69333"/>
                        <a14:foregroundMark x1="59556" y1="67111" x2="59556" y2="67111"/>
                        <a14:foregroundMark x1="64000" y1="66667" x2="64000" y2="66667"/>
                      </a14:backgroundRemoval>
                    </a14:imgEffect>
                  </a14:imgLayer>
                </a14:imgProps>
              </a:ext>
            </a:extLst>
          </a:blip>
          <a:stretch>
            <a:fillRect/>
          </a:stretch>
        </p:blipFill>
        <p:spPr>
          <a:xfrm>
            <a:off x="5265467" y="2195462"/>
            <a:ext cx="1590476" cy="1590476"/>
          </a:xfrm>
          <a:prstGeom prst="rect">
            <a:avLst/>
          </a:prstGeom>
        </p:spPr>
      </p:pic>
      <p:pic>
        <p:nvPicPr>
          <p:cNvPr id="13" name="Picture 12">
            <a:extLst>
              <a:ext uri="{FF2B5EF4-FFF2-40B4-BE49-F238E27FC236}">
                <a16:creationId xmlns:a16="http://schemas.microsoft.com/office/drawing/2014/main" id="{ADA82963-D161-724B-8232-0827630538D9}"/>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5362" b="97246" l="9432" r="90000">
                        <a14:backgroundMark x1="59659" y1="28696" x2="59659" y2="28696"/>
                        <a14:backgroundMark x1="67045" y1="82899" x2="67045" y2="82899"/>
                        <a14:backgroundMark x1="55568" y1="86522" x2="55568" y2="86522"/>
                      </a14:backgroundRemoval>
                    </a14:imgEffect>
                    <a14:imgEffect>
                      <a14:saturation sat="0"/>
                    </a14:imgEffect>
                    <a14:imgEffect>
                      <a14:brightnessContrast bright="-100000"/>
                    </a14:imgEffect>
                  </a14:imgLayer>
                </a14:imgProps>
              </a:ext>
            </a:extLst>
          </a:blip>
          <a:stretch>
            <a:fillRect/>
          </a:stretch>
        </p:blipFill>
        <p:spPr>
          <a:xfrm>
            <a:off x="1600098" y="2103461"/>
            <a:ext cx="2041349" cy="1600603"/>
          </a:xfrm>
          <a:prstGeom prst="rect">
            <a:avLst/>
          </a:prstGeom>
        </p:spPr>
      </p:pic>
      <p:pic>
        <p:nvPicPr>
          <p:cNvPr id="14" name="Picture 13">
            <a:extLst>
              <a:ext uri="{FF2B5EF4-FFF2-40B4-BE49-F238E27FC236}">
                <a16:creationId xmlns:a16="http://schemas.microsoft.com/office/drawing/2014/main" id="{EA4748BC-35DF-174F-9F04-3E85BD67504E}"/>
              </a:ext>
            </a:extLst>
          </p:cNvPr>
          <p:cNvPicPr>
            <a:picLocks noChangeAspect="1"/>
          </p:cNvPicPr>
          <p:nvPr/>
        </p:nvPicPr>
        <p:blipFill>
          <a:blip r:embed="rId7"/>
          <a:stretch>
            <a:fillRect/>
          </a:stretch>
        </p:blipFill>
        <p:spPr>
          <a:xfrm>
            <a:off x="9019520" y="2264456"/>
            <a:ext cx="1489398" cy="1489398"/>
          </a:xfrm>
          <a:prstGeom prst="rect">
            <a:avLst/>
          </a:prstGeom>
        </p:spPr>
      </p:pic>
    </p:spTree>
    <p:extLst>
      <p:ext uri="{BB962C8B-B14F-4D97-AF65-F5344CB8AC3E}">
        <p14:creationId xmlns:p14="http://schemas.microsoft.com/office/powerpoint/2010/main" val="14143508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3127</TotalTime>
  <Words>1578</Words>
  <Application>Microsoft Macintosh PowerPoint</Application>
  <PresentationFormat>Widescreen</PresentationFormat>
  <Paragraphs>107</Paragraphs>
  <Slides>14</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Open Sans</vt:lpstr>
      <vt:lpstr>Open Sans ExtraBold</vt:lpstr>
      <vt:lpstr>Open Sans Light</vt:lpstr>
      <vt:lpstr>Office Theme</vt:lpstr>
      <vt:lpstr>PowerPoint Presentation</vt:lpstr>
      <vt:lpstr>Highlights</vt:lpstr>
      <vt:lpstr>Further reading on the impact of COIV-19 on consumer behavior can be found here. </vt:lpstr>
      <vt:lpstr>1. The Consumer </vt:lpstr>
      <vt:lpstr>1.1 Consumer Segments </vt:lpstr>
      <vt:lpstr>1.2 Consumer Observations</vt:lpstr>
      <vt:lpstr>2. The Industry</vt:lpstr>
      <vt:lpstr>2.1 Industry Competition</vt:lpstr>
      <vt:lpstr>2.2 Industry Trends</vt:lpstr>
      <vt:lpstr>2.3 Inspirational Campaign </vt:lpstr>
      <vt:lpstr>3. The Brand</vt:lpstr>
      <vt:lpstr>3.1 Brand Performance</vt:lpstr>
      <vt:lpstr>3.2 Brand Observations </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Sleep Country </dc:title>
  <dc:creator>Siya Agarwal</dc:creator>
  <cp:lastModifiedBy>Siya Agarwal</cp:lastModifiedBy>
  <cp:revision>31</cp:revision>
  <dcterms:created xsi:type="dcterms:W3CDTF">2020-03-20T22:45:15Z</dcterms:created>
  <dcterms:modified xsi:type="dcterms:W3CDTF">2020-03-25T22:06:48Z</dcterms:modified>
</cp:coreProperties>
</file>

<file path=docProps/thumbnail.jpeg>
</file>